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300" r:id="rId4"/>
    <p:sldId id="260" r:id="rId5"/>
    <p:sldId id="301" r:id="rId6"/>
    <p:sldId id="302" r:id="rId7"/>
    <p:sldId id="303" r:id="rId8"/>
    <p:sldId id="304" r:id="rId9"/>
    <p:sldId id="288" r:id="rId10"/>
    <p:sldId id="289" r:id="rId11"/>
    <p:sldId id="290" r:id="rId12"/>
    <p:sldId id="291" r:id="rId13"/>
    <p:sldId id="292" r:id="rId14"/>
    <p:sldId id="293" r:id="rId15"/>
    <p:sldId id="269" r:id="rId16"/>
    <p:sldId id="294" r:id="rId17"/>
    <p:sldId id="305" r:id="rId18"/>
    <p:sldId id="295" r:id="rId19"/>
    <p:sldId id="299" r:id="rId20"/>
    <p:sldId id="306" r:id="rId21"/>
    <p:sldId id="297" r:id="rId22"/>
    <p:sldId id="275" r:id="rId23"/>
    <p:sldId id="307" r:id="rId24"/>
    <p:sldId id="298" r:id="rId2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16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F192-39F5-45CA-ADB7-F4C912C4798A}" type="datetimeFigureOut">
              <a:rPr lang="zh-TW" altLang="en-US" smtClean="0"/>
              <a:pPr/>
              <a:t>2011/11/5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E00E-EEF3-4F0C-B763-225DA09FD3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F192-39F5-45CA-ADB7-F4C912C4798A}" type="datetimeFigureOut">
              <a:rPr lang="zh-TW" altLang="en-US" smtClean="0"/>
              <a:pPr/>
              <a:t>2011/11/5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E00E-EEF3-4F0C-B763-225DA09FD3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F192-39F5-45CA-ADB7-F4C912C4798A}" type="datetimeFigureOut">
              <a:rPr lang="zh-TW" altLang="en-US" smtClean="0"/>
              <a:pPr/>
              <a:t>2011/11/5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E00E-EEF3-4F0C-B763-225DA09FD3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F192-39F5-45CA-ADB7-F4C912C4798A}" type="datetimeFigureOut">
              <a:rPr lang="zh-TW" altLang="en-US" smtClean="0"/>
              <a:pPr/>
              <a:t>2011/11/5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E00E-EEF3-4F0C-B763-225DA09FD3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F192-39F5-45CA-ADB7-F4C912C4798A}" type="datetimeFigureOut">
              <a:rPr lang="zh-TW" altLang="en-US" smtClean="0"/>
              <a:pPr/>
              <a:t>2011/11/5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E00E-EEF3-4F0C-B763-225DA09FD3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F192-39F5-45CA-ADB7-F4C912C4798A}" type="datetimeFigureOut">
              <a:rPr lang="zh-TW" altLang="en-US" smtClean="0"/>
              <a:pPr/>
              <a:t>2011/11/5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E00E-EEF3-4F0C-B763-225DA09FD3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F192-39F5-45CA-ADB7-F4C912C4798A}" type="datetimeFigureOut">
              <a:rPr lang="zh-TW" altLang="en-US" smtClean="0"/>
              <a:pPr/>
              <a:t>2011/11/5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E00E-EEF3-4F0C-B763-225DA09FD3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F192-39F5-45CA-ADB7-F4C912C4798A}" type="datetimeFigureOut">
              <a:rPr lang="zh-TW" altLang="en-US" smtClean="0"/>
              <a:pPr/>
              <a:t>2011/11/5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E00E-EEF3-4F0C-B763-225DA09FD3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F192-39F5-45CA-ADB7-F4C912C4798A}" type="datetimeFigureOut">
              <a:rPr lang="zh-TW" altLang="en-US" smtClean="0"/>
              <a:pPr/>
              <a:t>2011/11/5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E00E-EEF3-4F0C-B763-225DA09FD3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F192-39F5-45CA-ADB7-F4C912C4798A}" type="datetimeFigureOut">
              <a:rPr lang="zh-TW" altLang="en-US" smtClean="0"/>
              <a:pPr/>
              <a:t>2011/11/5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E00E-EEF3-4F0C-B763-225DA09FD3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F192-39F5-45CA-ADB7-F4C912C4798A}" type="datetimeFigureOut">
              <a:rPr lang="zh-TW" altLang="en-US" smtClean="0"/>
              <a:pPr/>
              <a:t>2011/11/5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E00E-EEF3-4F0C-B763-225DA09FD3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alpha val="8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6F192-39F5-45CA-ADB7-F4C912C4798A}" type="datetimeFigureOut">
              <a:rPr lang="zh-TW" altLang="en-US" smtClean="0"/>
              <a:pPr/>
              <a:t>2011/11/5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CE00E-EEF3-4F0C-B763-225DA09FD3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71736" y="4000504"/>
            <a:ext cx="3571900" cy="2357454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000" b="1" dirty="0" smtClean="0">
                <a:solidFill>
                  <a:srgbClr val="FF6699"/>
                </a:solidFill>
                <a:latin typeface="微軟正黑體" pitchFamily="34" charset="-120"/>
                <a:ea typeface="微軟正黑體" pitchFamily="34" charset="-120"/>
              </a:rPr>
              <a:t>傳媒與信仰</a:t>
            </a:r>
            <a:r>
              <a:rPr lang="zh-TW" altLang="en-US" sz="4000" kern="100" dirty="0" smtClean="0">
                <a:cs typeface="Times New Roman"/>
              </a:rPr>
              <a:t/>
            </a:r>
            <a:br>
              <a:rPr lang="zh-TW" altLang="en-US" sz="4000" kern="100" dirty="0" smtClean="0">
                <a:cs typeface="Times New Roman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857488" y="5643578"/>
            <a:ext cx="3286148" cy="400056"/>
          </a:xfrm>
        </p:spPr>
        <p:txBody>
          <a:bodyPr>
            <a:normAutofit fontScale="70000" lnSpcReduction="20000"/>
          </a:bodyPr>
          <a:lstStyle/>
          <a:p>
            <a:r>
              <a:rPr lang="en-US" altLang="zh-TW" b="1" dirty="0" smtClean="0">
                <a:latin typeface="Jokerman" pitchFamily="82" charset="0"/>
              </a:rPr>
              <a:t>2011.11.05</a:t>
            </a:r>
            <a:r>
              <a:rPr lang="zh-TW" altLang="en-US" b="1" dirty="0" smtClean="0">
                <a:latin typeface="Jokerman" pitchFamily="82" charset="0"/>
              </a:rPr>
              <a:t>　</a:t>
            </a:r>
            <a:r>
              <a:rPr lang="en-US" altLang="zh-TW" b="1" dirty="0" smtClean="0">
                <a:latin typeface="Jokerman" pitchFamily="82" charset="0"/>
              </a:rPr>
              <a:t> </a:t>
            </a:r>
            <a:r>
              <a:rPr lang="en-US" altLang="zh-TW" b="1" dirty="0" smtClean="0">
                <a:latin typeface="Jokerman" pitchFamily="82" charset="0"/>
              </a:rPr>
              <a:t>in </a:t>
            </a:r>
            <a:r>
              <a:rPr lang="en-US" altLang="zh-TW" b="1" dirty="0" smtClean="0">
                <a:latin typeface="Jokerman" pitchFamily="82" charset="0"/>
              </a:rPr>
              <a:t>JMSC.</a:t>
            </a:r>
            <a:endParaRPr lang="zh-TW" altLang="en-US" b="1" dirty="0">
              <a:latin typeface="Jokerman" pitchFamily="82" charset="0"/>
            </a:endParaRPr>
          </a:p>
        </p:txBody>
      </p:sp>
      <p:pic>
        <p:nvPicPr>
          <p:cNvPr id="7" name="圖片 6" descr="lomo-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785794"/>
            <a:ext cx="4857784" cy="34559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hold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357298"/>
            <a:ext cx="6259958" cy="43139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mass_medi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928670"/>
            <a:ext cx="4129096" cy="4318009"/>
          </a:xfrm>
        </p:spPr>
      </p:pic>
      <p:sp>
        <p:nvSpPr>
          <p:cNvPr id="7" name="矩形 6"/>
          <p:cNvSpPr/>
          <p:nvPr/>
        </p:nvSpPr>
        <p:spPr>
          <a:xfrm>
            <a:off x="2857488" y="5643578"/>
            <a:ext cx="3559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3200" b="1" dirty="0" smtClean="0">
                <a:latin typeface="Jokerman" pitchFamily="82" charset="0"/>
              </a:rPr>
              <a:t>Content is king.</a:t>
            </a:r>
            <a:endParaRPr lang="zh-TW" altLang="en-US" sz="3200" b="1" dirty="0">
              <a:latin typeface="Jokerm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youtube_log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714356"/>
            <a:ext cx="5715000" cy="4279900"/>
          </a:xfrm>
        </p:spPr>
      </p:pic>
      <p:sp>
        <p:nvSpPr>
          <p:cNvPr id="5" name="矩形 4"/>
          <p:cNvSpPr/>
          <p:nvPr/>
        </p:nvSpPr>
        <p:spPr>
          <a:xfrm>
            <a:off x="1928794" y="5429264"/>
            <a:ext cx="56140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3200" b="1" dirty="0" smtClean="0">
                <a:latin typeface="Jokerman" pitchFamily="82" charset="0"/>
              </a:rPr>
              <a:t>Too much content, no king</a:t>
            </a:r>
            <a:r>
              <a:rPr lang="en-US" altLang="zh-TW" sz="3200" b="1" dirty="0" smtClean="0">
                <a:latin typeface="Jokerman" pitchFamily="82" charset="0"/>
              </a:rPr>
              <a:t>,</a:t>
            </a:r>
            <a:endParaRPr lang="en-US" altLang="zh-TW" sz="3200" b="1" dirty="0" smtClean="0">
              <a:latin typeface="Jokerm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social-media-big-pla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571480"/>
            <a:ext cx="6041010" cy="4525963"/>
          </a:xfr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643042" y="5572140"/>
            <a:ext cx="58579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latin typeface="Jokerman" pitchFamily="82" charset="0"/>
              </a:rPr>
              <a:t>Curation</a:t>
            </a:r>
            <a:r>
              <a:rPr lang="en-US" sz="3200" b="1" dirty="0" smtClean="0">
                <a:latin typeface="Jokerman" pitchFamily="82" charset="0"/>
              </a:rPr>
              <a:t> is the king of kings</a:t>
            </a:r>
            <a:r>
              <a:rPr lang="en-US" sz="3200" b="1" dirty="0" smtClean="0">
                <a:latin typeface="Jokerman" pitchFamily="82" charset="0"/>
              </a:rPr>
              <a:t>.</a:t>
            </a:r>
            <a:endParaRPr kumimoji="1" lang="en-US" altLang="zh-TW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Jokerman" pitchFamily="82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medi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1214422"/>
            <a:ext cx="4911741" cy="491174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1472" y="1928802"/>
            <a:ext cx="3214710" cy="3571900"/>
          </a:xfrm>
        </p:spPr>
        <p:txBody>
          <a:bodyPr/>
          <a:lstStyle/>
          <a:p>
            <a:r>
              <a:rPr lang="en-US" altLang="zh-TW" sz="3600" b="1" kern="100" dirty="0" smtClean="0">
                <a:latin typeface="Jokerman" pitchFamily="82" charset="0"/>
                <a:ea typeface="微軟正黑體"/>
                <a:cs typeface="Times New Roman"/>
              </a:rPr>
              <a:t>Film</a:t>
            </a:r>
            <a:br>
              <a:rPr lang="en-US" altLang="zh-TW" sz="3600" b="1" kern="100" dirty="0" smtClean="0">
                <a:latin typeface="Jokerman" pitchFamily="82" charset="0"/>
                <a:ea typeface="微軟正黑體"/>
                <a:cs typeface="Times New Roman"/>
              </a:rPr>
            </a:br>
            <a:r>
              <a:rPr lang="en-US" altLang="zh-TW" sz="3600" b="1" kern="100" dirty="0" smtClean="0">
                <a:latin typeface="Jokerman" pitchFamily="82" charset="0"/>
                <a:ea typeface="微軟正黑體"/>
                <a:cs typeface="Times New Roman"/>
              </a:rPr>
              <a:t>Production</a:t>
            </a:r>
            <a:r>
              <a:rPr lang="en-US" altLang="zh-TW" sz="3600" b="1" kern="100" dirty="0" smtClean="0">
                <a:latin typeface="微軟正黑體" pitchFamily="34" charset="-120"/>
                <a:ea typeface="微軟正黑體" pitchFamily="34" charset="-120"/>
                <a:cs typeface="Times New Roman"/>
              </a:rPr>
              <a:t/>
            </a:r>
            <a:br>
              <a:rPr lang="en-US" altLang="zh-TW" sz="3600" b="1" kern="100" dirty="0" smtClean="0">
                <a:latin typeface="微軟正黑體" pitchFamily="34" charset="-120"/>
                <a:ea typeface="微軟正黑體" pitchFamily="34" charset="-120"/>
                <a:cs typeface="Times New Roman"/>
              </a:rPr>
            </a:b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用鏡頭說故事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pic>
        <p:nvPicPr>
          <p:cNvPr id="4" name="內容版面配置區 3" descr="DSCF642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18120" y="0"/>
            <a:ext cx="4851132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57200" y="2571744"/>
            <a:ext cx="5043494" cy="3554419"/>
          </a:xfrm>
        </p:spPr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影像的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特點，在於你能用</a:t>
            </a:r>
            <a:r>
              <a:rPr lang="zh-TW" altLang="en-US" b="1" dirty="0" smtClean="0">
                <a:solidFill>
                  <a:srgbClr val="FF6699"/>
                </a:solidFill>
                <a:latin typeface="微軟正黑體" pitchFamily="34" charset="-120"/>
                <a:ea typeface="微軟正黑體" pitchFamily="34" charset="-120"/>
              </a:rPr>
              <a:t>並置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這些基本上</a:t>
            </a:r>
            <a:r>
              <a:rPr lang="zh-TW" altLang="en-US" b="1" dirty="0" smtClean="0">
                <a:solidFill>
                  <a:srgbClr val="FF6699"/>
                </a:solidFill>
                <a:latin typeface="微軟正黑體" pitchFamily="34" charset="-120"/>
                <a:ea typeface="微軟正黑體" pitchFamily="34" charset="-120"/>
              </a:rPr>
              <a:t>毫不相關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zh-TW" altLang="en-US" b="1" dirty="0" smtClean="0">
                <a:solidFill>
                  <a:srgbClr val="FF6699"/>
                </a:solidFill>
                <a:latin typeface="微軟正黑體" pitchFamily="34" charset="-120"/>
                <a:ea typeface="微軟正黑體" pitchFamily="34" charset="-120"/>
              </a:rPr>
              <a:t>畫面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來傳達故事的訊息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/>
          </a:p>
        </p:txBody>
      </p:sp>
      <p:pic>
        <p:nvPicPr>
          <p:cNvPr id="6" name="圖片 5" descr="1645406589633990163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2143116"/>
            <a:ext cx="3428992" cy="2610086"/>
          </a:xfrm>
          <a:prstGeom prst="rect">
            <a:avLst/>
          </a:prstGeom>
        </p:spPr>
      </p:pic>
      <p:pic>
        <p:nvPicPr>
          <p:cNvPr id="7" name="圖片 6" descr="6f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9257" y="4571984"/>
            <a:ext cx="3424743" cy="2286016"/>
          </a:xfrm>
          <a:prstGeom prst="rect">
            <a:avLst/>
          </a:prstGeom>
        </p:spPr>
      </p:pic>
      <p:pic>
        <p:nvPicPr>
          <p:cNvPr id="8" name="圖片 7" descr="b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9292" y="1"/>
            <a:ext cx="3424707" cy="2285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57200" y="2571744"/>
            <a:ext cx="5043494" cy="3554419"/>
          </a:xfrm>
        </p:spPr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影像的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特點，在於你能用</a:t>
            </a:r>
            <a:r>
              <a:rPr lang="zh-TW" altLang="en-US" b="1" dirty="0" smtClean="0">
                <a:solidFill>
                  <a:srgbClr val="FF6699"/>
                </a:solidFill>
                <a:latin typeface="微軟正黑體" pitchFamily="34" charset="-120"/>
                <a:ea typeface="微軟正黑體" pitchFamily="34" charset="-120"/>
              </a:rPr>
              <a:t>並置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這些基本上</a:t>
            </a:r>
            <a:r>
              <a:rPr lang="zh-TW" altLang="en-US" b="1" dirty="0" smtClean="0">
                <a:solidFill>
                  <a:srgbClr val="FF6699"/>
                </a:solidFill>
                <a:latin typeface="微軟正黑體" pitchFamily="34" charset="-120"/>
                <a:ea typeface="微軟正黑體" pitchFamily="34" charset="-120"/>
              </a:rPr>
              <a:t>毫不相關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zh-TW" altLang="en-US" b="1" dirty="0" smtClean="0">
                <a:solidFill>
                  <a:srgbClr val="FF6699"/>
                </a:solidFill>
                <a:latin typeface="微軟正黑體" pitchFamily="34" charset="-120"/>
                <a:ea typeface="微軟正黑體" pitchFamily="34" charset="-120"/>
              </a:rPr>
              <a:t>畫面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來傳達故事的訊息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kern="100" dirty="0" smtClean="0">
                <a:solidFill>
                  <a:srgbClr val="FF6699"/>
                </a:solidFill>
                <a:latin typeface="Jokerman" pitchFamily="82" charset="0"/>
                <a:ea typeface="微軟正黑體"/>
                <a:cs typeface="Times New Roman"/>
              </a:rPr>
              <a:t>你要用畫面說什麼</a:t>
            </a:r>
            <a:r>
              <a:rPr lang="en-US" altLang="zh-TW" b="1" kern="100" dirty="0" smtClean="0">
                <a:solidFill>
                  <a:srgbClr val="FF6699"/>
                </a:solidFill>
                <a:latin typeface="Jokerman" pitchFamily="82" charset="0"/>
                <a:ea typeface="微軟正黑體"/>
                <a:cs typeface="Times New Roman"/>
              </a:rPr>
              <a:t>?</a:t>
            </a:r>
          </a:p>
          <a:p>
            <a:endParaRPr lang="zh-TW" altLang="en-US" dirty="0"/>
          </a:p>
        </p:txBody>
      </p:sp>
      <p:pic>
        <p:nvPicPr>
          <p:cNvPr id="6" name="圖片 5" descr="1645406589633990163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2143116"/>
            <a:ext cx="3428992" cy="2610086"/>
          </a:xfrm>
          <a:prstGeom prst="rect">
            <a:avLst/>
          </a:prstGeom>
        </p:spPr>
      </p:pic>
      <p:pic>
        <p:nvPicPr>
          <p:cNvPr id="7" name="圖片 6" descr="6f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9257" y="4571984"/>
            <a:ext cx="3424743" cy="2286016"/>
          </a:xfrm>
          <a:prstGeom prst="rect">
            <a:avLst/>
          </a:prstGeom>
        </p:spPr>
      </p:pic>
      <p:pic>
        <p:nvPicPr>
          <p:cNvPr id="8" name="圖片 7" descr="b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9292" y="1"/>
            <a:ext cx="3424707" cy="2285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654032"/>
          </a:xfrm>
        </p:spPr>
        <p:txBody>
          <a:bodyPr>
            <a:normAutofit/>
          </a:bodyPr>
          <a:lstStyle/>
          <a:p>
            <a:r>
              <a:rPr lang="zh-TW" altLang="en-US" sz="3600" b="1" kern="100" dirty="0" smtClean="0">
                <a:solidFill>
                  <a:srgbClr val="FF6699"/>
                </a:solidFill>
                <a:latin typeface="Jokerman" pitchFamily="82" charset="0"/>
                <a:ea typeface="微軟正黑體"/>
                <a:cs typeface="Times New Roman"/>
              </a:rPr>
              <a:t>當鏡頭成為了一種媒體語言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357298"/>
            <a:ext cx="8329642" cy="5286412"/>
          </a:xfrm>
        </p:spPr>
        <p:txBody>
          <a:bodyPr>
            <a:normAutofit fontScale="55000" lnSpcReduction="20000"/>
          </a:bodyPr>
          <a:lstStyle/>
          <a:p>
            <a:endParaRPr lang="en-US" altLang="zh-TW" sz="4800" b="1" dirty="0" smtClean="0">
              <a:latin typeface="Jokerman" pitchFamily="82" charset="0"/>
              <a:ea typeface="微軟正黑體" pitchFamily="34" charset="-120"/>
            </a:endParaRPr>
          </a:p>
          <a:p>
            <a:r>
              <a:rPr lang="zh-TW" altLang="en-US" sz="5800" b="1" dirty="0" smtClean="0">
                <a:solidFill>
                  <a:srgbClr val="FF6699"/>
                </a:solidFill>
                <a:latin typeface="Jokerman" pitchFamily="82" charset="0"/>
                <a:ea typeface="微軟正黑體" pitchFamily="34" charset="-120"/>
              </a:rPr>
              <a:t>客觀的問題</a:t>
            </a:r>
            <a:endParaRPr lang="en-US" altLang="zh-TW" sz="5800" b="1" dirty="0" smtClean="0">
              <a:solidFill>
                <a:srgbClr val="FF6699"/>
              </a:solidFill>
              <a:latin typeface="Jokerman" pitchFamily="82" charset="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5800" b="1" dirty="0" smtClean="0">
                <a:solidFill>
                  <a:srgbClr val="FF6699"/>
                </a:solidFill>
                <a:latin typeface="Jokerman" pitchFamily="82" charset="0"/>
                <a:ea typeface="微軟正黑體" pitchFamily="34" charset="-120"/>
              </a:rPr>
              <a:t>　</a:t>
            </a:r>
            <a:r>
              <a:rPr lang="zh-TW" altLang="en-US" sz="5500" b="1" dirty="0" smtClean="0">
                <a:latin typeface="Jokerman" pitchFamily="82" charset="0"/>
                <a:ea typeface="微軟正黑體" pitchFamily="34" charset="-120"/>
              </a:rPr>
              <a:t>觀眾因為受到過去觀影經驗的影響</a:t>
            </a:r>
            <a:endParaRPr lang="en-US" altLang="zh-TW" sz="5500" b="1" dirty="0" smtClean="0">
              <a:latin typeface="Jokerman" pitchFamily="82" charset="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5500" b="1" dirty="0" smtClean="0">
                <a:latin typeface="Jokerman" pitchFamily="82" charset="0"/>
                <a:ea typeface="微軟正黑體" pitchFamily="34" charset="-120"/>
              </a:rPr>
              <a:t>　他們傾向從各個方向去為每一個鏡頭附加意義</a:t>
            </a:r>
            <a:endParaRPr lang="en-US" altLang="zh-TW" sz="5500" b="1" dirty="0" smtClean="0">
              <a:latin typeface="Jokerman" pitchFamily="82" charset="0"/>
              <a:ea typeface="微軟正黑體" pitchFamily="34" charset="-120"/>
            </a:endParaRPr>
          </a:p>
          <a:p>
            <a:pPr>
              <a:buNone/>
            </a:pPr>
            <a:endParaRPr lang="en-US" altLang="zh-TW" sz="5100" b="1" dirty="0" smtClean="0">
              <a:latin typeface="Jokerman" pitchFamily="82" charset="0"/>
              <a:ea typeface="微軟正黑體" pitchFamily="34" charset="-120"/>
            </a:endParaRPr>
          </a:p>
          <a:p>
            <a:r>
              <a:rPr lang="zh-TW" altLang="en-US" sz="5800" b="1" dirty="0" smtClean="0">
                <a:solidFill>
                  <a:srgbClr val="FF6699"/>
                </a:solidFill>
                <a:latin typeface="Jokerman" pitchFamily="82" charset="0"/>
                <a:ea typeface="微軟正黑體" pitchFamily="34" charset="-120"/>
              </a:rPr>
              <a:t>主觀詮釋</a:t>
            </a:r>
            <a:endParaRPr lang="en-US" altLang="zh-TW" sz="5800" b="1" dirty="0" smtClean="0">
              <a:solidFill>
                <a:srgbClr val="FF6699"/>
              </a:solidFill>
              <a:latin typeface="Jokerman" pitchFamily="82" charset="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5100" b="1" dirty="0" smtClean="0">
                <a:solidFill>
                  <a:srgbClr val="FF6699"/>
                </a:solidFill>
                <a:latin typeface="Jokerman" pitchFamily="82" charset="0"/>
                <a:ea typeface="微軟正黑體" pitchFamily="34" charset="-120"/>
              </a:rPr>
              <a:t>　</a:t>
            </a:r>
            <a:r>
              <a:rPr lang="zh-TW" altLang="en-US" sz="5100" b="1" dirty="0" smtClean="0">
                <a:latin typeface="Jokerman" pitchFamily="82" charset="0"/>
                <a:ea typeface="微軟正黑體" pitchFamily="34" charset="-120"/>
              </a:rPr>
              <a:t>一部描繪人類活動的影片，必須是</a:t>
            </a:r>
            <a:r>
              <a:rPr lang="zh-TW" altLang="en-US" sz="5500" b="1" dirty="0" smtClean="0">
                <a:latin typeface="Jokerman" pitchFamily="82" charset="0"/>
                <a:ea typeface="微軟正黑體" pitchFamily="34" charset="-120"/>
              </a:rPr>
              <a:t>主動且說服的</a:t>
            </a:r>
            <a:endParaRPr lang="en-US" altLang="zh-TW" sz="5500" b="1" dirty="0" smtClean="0">
              <a:latin typeface="Jokerman" pitchFamily="82" charset="0"/>
              <a:ea typeface="微軟正黑體" pitchFamily="34" charset="-120"/>
            </a:endParaRPr>
          </a:p>
          <a:p>
            <a:endParaRPr lang="en-US" altLang="zh-TW" sz="4800" b="1" dirty="0" smtClean="0">
              <a:solidFill>
                <a:srgbClr val="FF6699"/>
              </a:solidFill>
              <a:latin typeface="Jokerman" pitchFamily="82" charset="0"/>
              <a:ea typeface="微軟正黑體" pitchFamily="34" charset="-120"/>
            </a:endParaRPr>
          </a:p>
          <a:p>
            <a:r>
              <a:rPr lang="zh-TW" altLang="en-US" sz="5800" b="1" dirty="0" smtClean="0">
                <a:solidFill>
                  <a:srgbClr val="FF6699"/>
                </a:solidFill>
                <a:latin typeface="Jokerman" pitchFamily="82" charset="0"/>
                <a:ea typeface="微軟正黑體" pitchFamily="34" charset="-120"/>
              </a:rPr>
              <a:t>紀錄片</a:t>
            </a:r>
            <a:endParaRPr lang="en-US" altLang="zh-TW" sz="5800" b="1" dirty="0" smtClean="0">
              <a:solidFill>
                <a:srgbClr val="FF6699"/>
              </a:solidFill>
              <a:latin typeface="Jokerman" pitchFamily="82" charset="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4800" b="1" dirty="0" smtClean="0">
                <a:latin typeface="Jokerman" pitchFamily="82" charset="0"/>
                <a:ea typeface="微軟正黑體" pitchFamily="34" charset="-120"/>
              </a:rPr>
              <a:t>　</a:t>
            </a:r>
            <a:r>
              <a:rPr lang="zh-TW" altLang="en-US" sz="5500" b="1" dirty="0" smtClean="0">
                <a:latin typeface="Jokerman" pitchFamily="82" charset="0"/>
                <a:ea typeface="微軟正黑體" pitchFamily="34" charset="-120"/>
              </a:rPr>
              <a:t>引導觀眾去做具批判性的社會性結論</a:t>
            </a:r>
          </a:p>
          <a:p>
            <a:pPr>
              <a:buNone/>
            </a:pPr>
            <a:r>
              <a:rPr lang="zh-TW" altLang="en-US" dirty="0" smtClean="0">
                <a:solidFill>
                  <a:srgbClr val="FF6699"/>
                </a:solidFill>
              </a:rPr>
              <a:t/>
            </a:r>
            <a:br>
              <a:rPr lang="zh-TW" altLang="en-US" dirty="0" smtClean="0">
                <a:solidFill>
                  <a:srgbClr val="FF6699"/>
                </a:solidFill>
              </a:rPr>
            </a:br>
            <a:endParaRPr lang="zh-TW" altLang="en-US" dirty="0">
              <a:latin typeface="Jokerm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 descr="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1357298"/>
            <a:ext cx="4457700" cy="30765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kern="100" dirty="0" smtClean="0">
                <a:latin typeface="Jokerman" pitchFamily="82" charset="0"/>
                <a:ea typeface="微軟正黑體"/>
                <a:cs typeface="Times New Roman"/>
              </a:rPr>
              <a:t/>
            </a:r>
            <a:br>
              <a:rPr lang="en-US" b="1" kern="100" dirty="0" smtClean="0">
                <a:latin typeface="Jokerman" pitchFamily="82" charset="0"/>
                <a:ea typeface="微軟正黑體"/>
                <a:cs typeface="Times New Roman"/>
              </a:rPr>
            </a:br>
            <a:r>
              <a:rPr lang="zh-TW" altLang="en-US" sz="4000" b="1" kern="100" dirty="0" smtClean="0">
                <a:solidFill>
                  <a:srgbClr val="FF6699"/>
                </a:solidFill>
                <a:latin typeface="Jokerman" pitchFamily="82" charset="0"/>
                <a:ea typeface="微軟正黑體"/>
                <a:cs typeface="Times New Roman"/>
              </a:rPr>
              <a:t>何謂</a:t>
            </a:r>
            <a:r>
              <a:rPr lang="zh-TW" altLang="en-US" sz="4000" b="1" kern="100" dirty="0" smtClean="0">
                <a:solidFill>
                  <a:srgbClr val="FF6699"/>
                </a:solidFill>
                <a:latin typeface="Jokerman" pitchFamily="82" charset="0"/>
                <a:ea typeface="微軟正黑體"/>
                <a:cs typeface="Times New Roman"/>
              </a:rPr>
              <a:t>傳媒</a:t>
            </a:r>
            <a:r>
              <a:rPr lang="en-US" altLang="zh-TW" sz="4000" b="1" kern="100" dirty="0" smtClean="0">
                <a:solidFill>
                  <a:srgbClr val="FF6699"/>
                </a:solidFill>
                <a:latin typeface="Jokerman" pitchFamily="82" charset="0"/>
                <a:ea typeface="微軟正黑體"/>
                <a:cs typeface="Times New Roman"/>
              </a:rPr>
              <a:t>?</a:t>
            </a:r>
            <a:r>
              <a:rPr lang="zh-TW" altLang="en-US" sz="4000" b="1" kern="100" dirty="0" smtClean="0">
                <a:solidFill>
                  <a:srgbClr val="FF6699"/>
                </a:solidFill>
                <a:latin typeface="Jokerman" pitchFamily="82" charset="0"/>
                <a:ea typeface="微軟正黑體"/>
                <a:cs typeface="Times New Roman"/>
              </a:rPr>
              <a:t> </a:t>
            </a:r>
            <a:r>
              <a:rPr lang="zh-TW" altLang="en-US" dirty="0" smtClean="0">
                <a:solidFill>
                  <a:srgbClr val="FF6699"/>
                </a:solidFill>
              </a:rPr>
              <a:t/>
            </a:r>
            <a:br>
              <a:rPr lang="zh-TW" altLang="en-US" dirty="0" smtClean="0">
                <a:solidFill>
                  <a:srgbClr val="FF6699"/>
                </a:solidFill>
              </a:rPr>
            </a:br>
            <a:endParaRPr lang="zh-TW" altLang="en-US" dirty="0">
              <a:solidFill>
                <a:srgbClr val="FF6699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14882"/>
          </a:xfrm>
        </p:spPr>
        <p:txBody>
          <a:bodyPr>
            <a:normAutofit/>
          </a:bodyPr>
          <a:lstStyle/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 descr="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1357298"/>
            <a:ext cx="4457700" cy="3076575"/>
          </a:xfrm>
        </p:spPr>
      </p:pic>
      <p:sp>
        <p:nvSpPr>
          <p:cNvPr id="6" name="矩形 5"/>
          <p:cNvSpPr/>
          <p:nvPr/>
        </p:nvSpPr>
        <p:spPr>
          <a:xfrm>
            <a:off x="2071670" y="4929198"/>
            <a:ext cx="50720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kern="100" dirty="0" smtClean="0">
                <a:latin typeface="Jokerman" pitchFamily="82" charset="0"/>
                <a:ea typeface="微軟正黑體" pitchFamily="34" charset="-120"/>
                <a:cs typeface="Times New Roman"/>
              </a:rPr>
              <a:t>真正了解傳媒的使用</a:t>
            </a:r>
            <a:r>
              <a:rPr lang="zh-TW" altLang="en-US" sz="3200" b="1" kern="100" dirty="0" smtClean="0">
                <a:latin typeface="Jokerman" pitchFamily="82" charset="0"/>
                <a:ea typeface="微軟正黑體" pitchFamily="34" charset="-120"/>
                <a:cs typeface="Times New Roman"/>
              </a:rPr>
              <a:t>方式</a:t>
            </a:r>
            <a:r>
              <a:rPr lang="en-US" altLang="zh-TW" sz="3200" b="1" kern="100" dirty="0" smtClean="0">
                <a:latin typeface="Jokerman" pitchFamily="82" charset="0"/>
                <a:ea typeface="微軟正黑體"/>
                <a:cs typeface="Times New Roman"/>
              </a:rPr>
              <a:t>?</a:t>
            </a:r>
            <a:r>
              <a:rPr lang="zh-TW" altLang="en-US" sz="3200" b="1" kern="100" dirty="0" smtClean="0">
                <a:latin typeface="Jokerman" pitchFamily="82" charset="0"/>
                <a:ea typeface="微軟正黑體"/>
                <a:cs typeface="Times New Roman"/>
              </a:rPr>
              <a:t> </a:t>
            </a:r>
            <a:endParaRPr lang="zh-TW" altLang="en-US" sz="3200" b="1" dirty="0" smtClean="0">
              <a:latin typeface="Jokerm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5286388"/>
            <a:ext cx="8229600" cy="8397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你的故事反應出你對世界的態度</a:t>
            </a:r>
            <a:endParaRPr lang="zh-TW" altLang="en-US" sz="3600" dirty="0"/>
          </a:p>
        </p:txBody>
      </p:sp>
      <p:pic>
        <p:nvPicPr>
          <p:cNvPr id="5" name="圖片 4" descr="rfj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785794"/>
            <a:ext cx="6350000" cy="4229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3429000"/>
            <a:ext cx="9001156" cy="307183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altLang="zh-TW" sz="4300" b="1" kern="100" dirty="0" smtClean="0">
              <a:latin typeface="Jokerman" pitchFamily="82" charset="0"/>
              <a:ea typeface="微軟正黑體"/>
              <a:cs typeface="Times New Roman"/>
            </a:endParaRPr>
          </a:p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沒有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絕對的對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錯，只有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不同的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立場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zh-TW" altLang="en-US" dirty="0" smtClean="0"/>
          </a:p>
          <a:p>
            <a:pPr algn="ctr"/>
            <a:endParaRPr lang="zh-TW" altLang="en-US" dirty="0"/>
          </a:p>
        </p:txBody>
      </p:sp>
      <p:pic>
        <p:nvPicPr>
          <p:cNvPr id="4" name="圖片 3" descr="a6a81d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0"/>
            <a:ext cx="5117911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3429000"/>
            <a:ext cx="9001156" cy="307183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altLang="zh-TW" sz="4300" b="1" kern="100" dirty="0" smtClean="0">
              <a:latin typeface="Jokerman" pitchFamily="82" charset="0"/>
              <a:ea typeface="微軟正黑體"/>
              <a:cs typeface="Times New Roman"/>
            </a:endParaRPr>
          </a:p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沒有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絕對的對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錯，只有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不同的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立場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正視每個生命所存在的本質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zh-TW" altLang="en-US" dirty="0" smtClean="0"/>
          </a:p>
          <a:p>
            <a:pPr algn="ctr"/>
            <a:endParaRPr lang="zh-TW" altLang="en-US" dirty="0"/>
          </a:p>
        </p:txBody>
      </p:sp>
      <p:pic>
        <p:nvPicPr>
          <p:cNvPr id="4" name="圖片 3" descr="a6a81d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0"/>
            <a:ext cx="5117911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642942"/>
          </a:xfrm>
        </p:spPr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rgbClr val="FF6699"/>
                </a:solidFill>
                <a:latin typeface="Jokerman" pitchFamily="82" charset="0"/>
                <a:ea typeface="微軟正黑體" pitchFamily="34" charset="-120"/>
              </a:rPr>
              <a:t>基督徒</a:t>
            </a:r>
            <a:r>
              <a:rPr lang="zh-TW" altLang="en-US" sz="3200" b="1" dirty="0" smtClean="0">
                <a:solidFill>
                  <a:srgbClr val="FF6699"/>
                </a:solidFill>
                <a:latin typeface="Jokerman" pitchFamily="82" charset="0"/>
                <a:ea typeface="微軟正黑體" pitchFamily="34" charset="-120"/>
              </a:rPr>
              <a:t>要在世上成為</a:t>
            </a:r>
            <a:r>
              <a:rPr lang="zh-TW" altLang="en-US" sz="3200" b="1" dirty="0" smtClean="0">
                <a:solidFill>
                  <a:srgbClr val="FF6699"/>
                </a:solidFill>
                <a:latin typeface="Jokerman" pitchFamily="82" charset="0"/>
                <a:ea typeface="微軟正黑體" pitchFamily="34" charset="-120"/>
              </a:rPr>
              <a:t>一個怎樣的人</a:t>
            </a:r>
            <a:r>
              <a:rPr lang="en-US" altLang="zh-TW" sz="3200" b="1" kern="100" dirty="0" smtClean="0">
                <a:solidFill>
                  <a:srgbClr val="FF6699"/>
                </a:solidFill>
                <a:latin typeface="Jokerman" pitchFamily="82" charset="0"/>
                <a:ea typeface="微軟正黑體"/>
                <a:cs typeface="Times New Roman"/>
              </a:rPr>
              <a:t>?</a:t>
            </a:r>
            <a:endParaRPr lang="zh-TW" altLang="en-US" sz="3200" b="1" dirty="0" smtClean="0">
              <a:solidFill>
                <a:srgbClr val="FF6699"/>
              </a:solidFill>
              <a:latin typeface="Jokerman" pitchFamily="82" charset="0"/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b="1" dirty="0" smtClean="0">
              <a:latin typeface="Jokerman" pitchFamily="82" charset="0"/>
              <a:ea typeface="微軟正黑體" pitchFamily="34" charset="-120"/>
            </a:endParaRPr>
          </a:p>
          <a:p>
            <a:endParaRPr lang="zh-TW" altLang="en-US" dirty="0"/>
          </a:p>
        </p:txBody>
      </p:sp>
      <p:pic>
        <p:nvPicPr>
          <p:cNvPr id="9" name="圖片 8" descr="新圖片 (3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2000240"/>
            <a:ext cx="6172244" cy="38576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kern="100" dirty="0" smtClean="0">
                <a:latin typeface="Jokerman" pitchFamily="82" charset="0"/>
                <a:ea typeface="微軟正黑體"/>
                <a:cs typeface="Times New Roman"/>
              </a:rPr>
              <a:t/>
            </a:r>
            <a:br>
              <a:rPr lang="en-US" b="1" kern="100" dirty="0" smtClean="0">
                <a:latin typeface="Jokerman" pitchFamily="82" charset="0"/>
                <a:ea typeface="微軟正黑體"/>
                <a:cs typeface="Times New Roman"/>
              </a:rPr>
            </a:br>
            <a:r>
              <a:rPr lang="zh-TW" altLang="en-US" sz="4000" b="1" kern="100" dirty="0" smtClean="0">
                <a:solidFill>
                  <a:srgbClr val="FF6699"/>
                </a:solidFill>
                <a:latin typeface="Jokerman" pitchFamily="82" charset="0"/>
                <a:ea typeface="微軟正黑體"/>
                <a:cs typeface="Times New Roman"/>
              </a:rPr>
              <a:t>何謂</a:t>
            </a:r>
            <a:r>
              <a:rPr lang="zh-TW" altLang="en-US" sz="4000" b="1" kern="100" dirty="0" smtClean="0">
                <a:solidFill>
                  <a:srgbClr val="FF6699"/>
                </a:solidFill>
                <a:latin typeface="Jokerman" pitchFamily="82" charset="0"/>
                <a:ea typeface="微軟正黑體"/>
                <a:cs typeface="Times New Roman"/>
              </a:rPr>
              <a:t>傳媒</a:t>
            </a:r>
            <a:r>
              <a:rPr lang="en-US" altLang="zh-TW" sz="4000" b="1" kern="100" dirty="0" smtClean="0">
                <a:solidFill>
                  <a:srgbClr val="FF6699"/>
                </a:solidFill>
                <a:latin typeface="Jokerman" pitchFamily="82" charset="0"/>
                <a:ea typeface="微軟正黑體"/>
                <a:cs typeface="Times New Roman"/>
              </a:rPr>
              <a:t>?</a:t>
            </a:r>
            <a:r>
              <a:rPr lang="zh-TW" altLang="en-US" sz="4000" b="1" kern="100" dirty="0" smtClean="0">
                <a:solidFill>
                  <a:srgbClr val="FF6699"/>
                </a:solidFill>
                <a:latin typeface="Jokerman" pitchFamily="82" charset="0"/>
                <a:ea typeface="微軟正黑體"/>
                <a:cs typeface="Times New Roman"/>
              </a:rPr>
              <a:t> </a:t>
            </a:r>
            <a:r>
              <a:rPr lang="zh-TW" altLang="en-US" dirty="0" smtClean="0">
                <a:solidFill>
                  <a:srgbClr val="FF6699"/>
                </a:solidFill>
              </a:rPr>
              <a:t/>
            </a:r>
            <a:br>
              <a:rPr lang="zh-TW" altLang="en-US" dirty="0" smtClean="0">
                <a:solidFill>
                  <a:srgbClr val="FF6699"/>
                </a:solidFill>
              </a:rPr>
            </a:br>
            <a:endParaRPr lang="zh-TW" altLang="en-US" dirty="0">
              <a:solidFill>
                <a:srgbClr val="FF6699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14882"/>
          </a:xfrm>
        </p:spPr>
        <p:txBody>
          <a:bodyPr>
            <a:normAutofit fontScale="92500"/>
          </a:bodyPr>
          <a:lstStyle/>
          <a:p>
            <a:r>
              <a:rPr lang="zh-TW" altLang="en-US" b="1" dirty="0" smtClean="0">
                <a:latin typeface="Jokerman" pitchFamily="82" charset="0"/>
                <a:ea typeface="微軟正黑體" pitchFamily="34" charset="-120"/>
              </a:rPr>
              <a:t>傳播媒體或稱「傳媒」、「媒體」或「媒介」</a:t>
            </a:r>
            <a:endParaRPr lang="en-US" altLang="zh-TW" b="1" dirty="0" smtClean="0">
              <a:latin typeface="Jokerman" pitchFamily="82" charset="0"/>
              <a:ea typeface="微軟正黑體" pitchFamily="34" charset="-120"/>
            </a:endParaRPr>
          </a:p>
          <a:p>
            <a:r>
              <a:rPr lang="zh-TW" altLang="en-US" b="1" dirty="0" smtClean="0">
                <a:latin typeface="Jokerman" pitchFamily="82" charset="0"/>
                <a:ea typeface="微軟正黑體" pitchFamily="34" charset="-120"/>
              </a:rPr>
              <a:t>傳播信息資訊的</a:t>
            </a:r>
            <a:r>
              <a:rPr lang="zh-TW" altLang="en-US" b="1" dirty="0" smtClean="0">
                <a:solidFill>
                  <a:srgbClr val="FF6699"/>
                </a:solidFill>
                <a:latin typeface="Jokerman" pitchFamily="82" charset="0"/>
                <a:ea typeface="微軟正黑體" pitchFamily="34" charset="-120"/>
              </a:rPr>
              <a:t>載體</a:t>
            </a:r>
            <a:r>
              <a:rPr lang="zh-TW" altLang="en-US" b="1" dirty="0" smtClean="0">
                <a:latin typeface="Jokerman" pitchFamily="82" charset="0"/>
                <a:ea typeface="微軟正黑體" pitchFamily="34" charset="-120"/>
              </a:rPr>
              <a:t>，即信息傳播過程中從傳播者到接受者之間攜帶和傳遞信息的一切</a:t>
            </a:r>
            <a:r>
              <a:rPr lang="zh-TW" altLang="en-US" b="1" dirty="0" smtClean="0">
                <a:solidFill>
                  <a:srgbClr val="FF6699"/>
                </a:solidFill>
                <a:latin typeface="Jokerman" pitchFamily="82" charset="0"/>
                <a:ea typeface="微軟正黑體" pitchFamily="34" charset="-120"/>
              </a:rPr>
              <a:t>形式</a:t>
            </a:r>
            <a:r>
              <a:rPr lang="zh-TW" altLang="en-US" b="1" dirty="0" smtClean="0">
                <a:latin typeface="Jokerman" pitchFamily="82" charset="0"/>
                <a:ea typeface="微軟正黑體" pitchFamily="34" charset="-120"/>
              </a:rPr>
              <a:t>的</a:t>
            </a:r>
            <a:r>
              <a:rPr lang="zh-TW" altLang="en-US" b="1" dirty="0" smtClean="0">
                <a:solidFill>
                  <a:srgbClr val="FF6699"/>
                </a:solidFill>
                <a:latin typeface="Jokerman" pitchFamily="82" charset="0"/>
                <a:ea typeface="微軟正黑體" pitchFamily="34" charset="-120"/>
              </a:rPr>
              <a:t>物質工具</a:t>
            </a:r>
            <a:endParaRPr lang="en-US" altLang="zh-TW" b="1" dirty="0" smtClean="0">
              <a:solidFill>
                <a:srgbClr val="FF6699"/>
              </a:solidFill>
              <a:latin typeface="Jokerman" pitchFamily="82" charset="0"/>
              <a:ea typeface="微軟正黑體" pitchFamily="34" charset="-120"/>
            </a:endParaRPr>
          </a:p>
          <a:p>
            <a:r>
              <a:rPr lang="zh-TW" altLang="en-US" b="1" dirty="0" smtClean="0">
                <a:latin typeface="Jokerman" pitchFamily="82" charset="0"/>
                <a:ea typeface="微軟正黑體" pitchFamily="34" charset="-120"/>
              </a:rPr>
              <a:t>現在已成為各種</a:t>
            </a:r>
            <a:r>
              <a:rPr lang="zh-TW" altLang="en-US" b="1" dirty="0" smtClean="0">
                <a:solidFill>
                  <a:srgbClr val="FF6699"/>
                </a:solidFill>
                <a:latin typeface="Jokerman" pitchFamily="82" charset="0"/>
                <a:ea typeface="微軟正黑體" pitchFamily="34" charset="-120"/>
              </a:rPr>
              <a:t>傳播工具</a:t>
            </a:r>
            <a:r>
              <a:rPr lang="zh-TW" altLang="en-US" b="1" dirty="0" smtClean="0">
                <a:latin typeface="Jokerman" pitchFamily="82" charset="0"/>
                <a:ea typeface="微軟正黑體" pitchFamily="34" charset="-120"/>
              </a:rPr>
              <a:t>的總稱，如電影、電視、廣播、印刷品（書刊、雜誌、報紙），可以代指新聞媒體或大眾媒體 ，也可以指用於任何目的傳播任何信息和數據的工具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3600" b="1" kern="100" dirty="0" err="1" smtClean="0">
                <a:solidFill>
                  <a:srgbClr val="FF6699"/>
                </a:solidFill>
                <a:latin typeface="Jokerman" pitchFamily="82" charset="0"/>
                <a:ea typeface="微軟正黑體"/>
                <a:cs typeface="Times New Roman"/>
              </a:rPr>
              <a:t>Lasswell</a:t>
            </a:r>
            <a:r>
              <a:rPr lang="zh-TW" altLang="en-US" sz="3600" b="1" kern="100" dirty="0" smtClean="0">
                <a:solidFill>
                  <a:srgbClr val="FF6699"/>
                </a:solidFill>
                <a:latin typeface="Jokerman" pitchFamily="82" charset="0"/>
                <a:ea typeface="微軟正黑體"/>
                <a:cs typeface="Times New Roman"/>
              </a:rPr>
              <a:t> 模式</a:t>
            </a:r>
            <a:endParaRPr lang="en-US" altLang="zh-TW" sz="3600" b="1" kern="100" dirty="0" smtClean="0">
              <a:solidFill>
                <a:srgbClr val="FF6699"/>
              </a:solidFill>
              <a:latin typeface="Jokerman" pitchFamily="82" charset="0"/>
              <a:ea typeface="微軟正黑體"/>
              <a:cs typeface="Times New Roman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85786" y="1714488"/>
            <a:ext cx="7872410" cy="4525963"/>
          </a:xfrm>
        </p:spPr>
        <p:txBody>
          <a:bodyPr/>
          <a:lstStyle/>
          <a:p>
            <a:endParaRPr lang="en-US" altLang="zh-TW" b="1" kern="100" dirty="0" smtClean="0">
              <a:latin typeface="Jokerman" pitchFamily="82" charset="0"/>
              <a:ea typeface="微軟正黑體"/>
              <a:cs typeface="Times New Roman"/>
            </a:endParaRPr>
          </a:p>
          <a:p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誰</a:t>
            </a:r>
            <a:r>
              <a:rPr lang="en-US" altLang="zh-TW" b="1" kern="100" dirty="0" smtClean="0">
                <a:latin typeface="Jokerman" pitchFamily="82" charset="0"/>
                <a:ea typeface="微軟正黑體"/>
                <a:cs typeface="Times New Roman"/>
              </a:rPr>
              <a:t>?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　　　　　　　　　　　　　</a:t>
            </a:r>
            <a:endParaRPr lang="en-US" altLang="zh-TW" b="1" kern="100" dirty="0" smtClean="0">
              <a:latin typeface="Jokerman" pitchFamily="82" charset="0"/>
              <a:ea typeface="微軟正黑體"/>
              <a:cs typeface="Times New Roman"/>
            </a:endParaRPr>
          </a:p>
          <a:p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說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什麼</a:t>
            </a:r>
            <a:r>
              <a:rPr lang="en-US" altLang="zh-TW" b="1" kern="100" dirty="0" smtClean="0">
                <a:latin typeface="Jokerman" pitchFamily="82" charset="0"/>
                <a:ea typeface="微軟正黑體"/>
                <a:cs typeface="Times New Roman"/>
              </a:rPr>
              <a:t>?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　　　　　　　　　　　</a:t>
            </a:r>
            <a:endParaRPr lang="en-US" altLang="zh-TW" b="1" kern="100" dirty="0" smtClean="0">
              <a:latin typeface="Jokerman" pitchFamily="82" charset="0"/>
              <a:ea typeface="微軟正黑體"/>
              <a:cs typeface="Times New Roman"/>
            </a:endParaRPr>
          </a:p>
          <a:p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在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什麼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通道</a:t>
            </a:r>
            <a:r>
              <a:rPr lang="en-US" altLang="zh-TW" b="1" kern="100" dirty="0" smtClean="0">
                <a:latin typeface="Jokerman" pitchFamily="82" charset="0"/>
                <a:ea typeface="微軟正黑體"/>
                <a:cs typeface="Times New Roman"/>
              </a:rPr>
              <a:t>?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　　　　　　　　　</a:t>
            </a:r>
            <a:endParaRPr lang="en-US" altLang="zh-TW" b="1" kern="100" dirty="0" smtClean="0">
              <a:latin typeface="Jokerman" pitchFamily="82" charset="0"/>
              <a:ea typeface="微軟正黑體"/>
              <a:cs typeface="Times New Roman"/>
            </a:endParaRPr>
          </a:p>
          <a:p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向誰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說</a:t>
            </a:r>
            <a:r>
              <a:rPr lang="en-US" altLang="zh-TW" b="1" kern="100" dirty="0" smtClean="0">
                <a:latin typeface="Jokerman" pitchFamily="82" charset="0"/>
                <a:ea typeface="微軟正黑體"/>
                <a:cs typeface="Times New Roman"/>
              </a:rPr>
              <a:t>?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　　　　　　　　　　　</a:t>
            </a:r>
            <a:endParaRPr lang="en-US" altLang="zh-TW" b="1" kern="100" dirty="0" smtClean="0">
              <a:latin typeface="Jokerman" pitchFamily="82" charset="0"/>
              <a:ea typeface="微軟正黑體"/>
              <a:cs typeface="Times New Roman"/>
            </a:endParaRPr>
          </a:p>
          <a:p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造成什麼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效果</a:t>
            </a:r>
            <a:r>
              <a:rPr lang="en-US" altLang="zh-TW" b="1" kern="100" dirty="0" smtClean="0">
                <a:latin typeface="Jokerman" pitchFamily="82" charset="0"/>
                <a:ea typeface="微軟正黑體"/>
                <a:cs typeface="Times New Roman"/>
              </a:rPr>
              <a:t>?</a:t>
            </a:r>
            <a:endParaRPr lang="en-US" altLang="zh-TW" b="1" kern="100" dirty="0" smtClean="0">
              <a:latin typeface="Jokerman" pitchFamily="82" charset="0"/>
              <a:ea typeface="微軟正黑體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3600" b="1" kern="100" dirty="0" err="1" smtClean="0">
                <a:solidFill>
                  <a:srgbClr val="FF6699"/>
                </a:solidFill>
                <a:latin typeface="Jokerman" pitchFamily="82" charset="0"/>
                <a:ea typeface="微軟正黑體"/>
                <a:cs typeface="Times New Roman"/>
              </a:rPr>
              <a:t>Lasswell</a:t>
            </a:r>
            <a:r>
              <a:rPr lang="zh-TW" altLang="en-US" sz="3600" b="1" kern="100" dirty="0" smtClean="0">
                <a:solidFill>
                  <a:srgbClr val="FF6699"/>
                </a:solidFill>
                <a:latin typeface="Jokerman" pitchFamily="82" charset="0"/>
                <a:ea typeface="微軟正黑體"/>
                <a:cs typeface="Times New Roman"/>
              </a:rPr>
              <a:t> 模式</a:t>
            </a:r>
            <a:endParaRPr lang="en-US" altLang="zh-TW" sz="3600" b="1" kern="100" dirty="0" smtClean="0">
              <a:solidFill>
                <a:srgbClr val="FF6699"/>
              </a:solidFill>
              <a:latin typeface="Jokerman" pitchFamily="82" charset="0"/>
              <a:ea typeface="微軟正黑體"/>
              <a:cs typeface="Times New Roman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85786" y="1714488"/>
            <a:ext cx="7872410" cy="4525963"/>
          </a:xfrm>
        </p:spPr>
        <p:txBody>
          <a:bodyPr/>
          <a:lstStyle/>
          <a:p>
            <a:endParaRPr lang="en-US" altLang="zh-TW" b="1" kern="100" dirty="0" smtClean="0">
              <a:latin typeface="Jokerman" pitchFamily="82" charset="0"/>
              <a:ea typeface="微軟正黑體"/>
              <a:cs typeface="Times New Roman"/>
            </a:endParaRPr>
          </a:p>
          <a:p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誰</a:t>
            </a:r>
            <a:r>
              <a:rPr lang="en-US" altLang="zh-TW" b="1" kern="100" dirty="0" smtClean="0">
                <a:latin typeface="Jokerman" pitchFamily="82" charset="0"/>
                <a:ea typeface="微軟正黑體"/>
                <a:cs typeface="Times New Roman"/>
              </a:rPr>
              <a:t>?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　　　　　　　　　　　　　傳播者</a:t>
            </a:r>
            <a:endParaRPr lang="en-US" altLang="zh-TW" b="1" kern="100" dirty="0" smtClean="0">
              <a:latin typeface="Jokerman" pitchFamily="82" charset="0"/>
              <a:ea typeface="微軟正黑體"/>
              <a:cs typeface="Times New Roman"/>
            </a:endParaRPr>
          </a:p>
          <a:p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說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什麼</a:t>
            </a:r>
            <a:r>
              <a:rPr lang="en-US" altLang="zh-TW" b="1" kern="100" dirty="0" smtClean="0">
                <a:latin typeface="Jokerman" pitchFamily="82" charset="0"/>
                <a:ea typeface="微軟正黑體"/>
                <a:cs typeface="Times New Roman"/>
              </a:rPr>
              <a:t>?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　　　　　　　　　　　　</a:t>
            </a:r>
            <a:endParaRPr lang="en-US" altLang="zh-TW" b="1" kern="100" dirty="0" smtClean="0">
              <a:latin typeface="Jokerman" pitchFamily="82" charset="0"/>
              <a:ea typeface="微軟正黑體"/>
              <a:cs typeface="Times New Roman"/>
            </a:endParaRPr>
          </a:p>
          <a:p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在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什麼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通道</a:t>
            </a:r>
            <a:r>
              <a:rPr lang="en-US" altLang="zh-TW" b="1" kern="100" dirty="0" smtClean="0">
                <a:latin typeface="Jokerman" pitchFamily="82" charset="0"/>
                <a:ea typeface="微軟正黑體"/>
                <a:cs typeface="Times New Roman"/>
              </a:rPr>
              <a:t>?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　　　　　　　　　　</a:t>
            </a:r>
            <a:endParaRPr lang="en-US" altLang="zh-TW" b="1" kern="100" dirty="0" smtClean="0">
              <a:latin typeface="Jokerman" pitchFamily="82" charset="0"/>
              <a:ea typeface="微軟正黑體"/>
              <a:cs typeface="Times New Roman"/>
            </a:endParaRPr>
          </a:p>
          <a:p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向誰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說</a:t>
            </a:r>
            <a:r>
              <a:rPr lang="en-US" altLang="zh-TW" b="1" kern="100" dirty="0" smtClean="0">
                <a:latin typeface="Jokerman" pitchFamily="82" charset="0"/>
                <a:ea typeface="微軟正黑體"/>
                <a:cs typeface="Times New Roman"/>
              </a:rPr>
              <a:t>?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　　　　　　　　　　　</a:t>
            </a:r>
            <a:endParaRPr lang="en-US" altLang="zh-TW" b="1" kern="100" dirty="0" smtClean="0">
              <a:latin typeface="Jokerman" pitchFamily="82" charset="0"/>
              <a:ea typeface="微軟正黑體"/>
              <a:cs typeface="Times New Roman"/>
            </a:endParaRPr>
          </a:p>
          <a:p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造成什麼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效果</a:t>
            </a:r>
            <a:r>
              <a:rPr lang="en-US" altLang="zh-TW" b="1" kern="100" dirty="0" smtClean="0">
                <a:latin typeface="Jokerman" pitchFamily="82" charset="0"/>
                <a:ea typeface="微軟正黑體"/>
                <a:cs typeface="Times New Roman"/>
              </a:rPr>
              <a:t>?</a:t>
            </a:r>
            <a:endParaRPr lang="en-US" altLang="zh-TW" b="1" kern="100" dirty="0" smtClean="0">
              <a:latin typeface="Jokerman" pitchFamily="82" charset="0"/>
              <a:ea typeface="微軟正黑體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3600" b="1" kern="100" dirty="0" err="1" smtClean="0">
                <a:solidFill>
                  <a:srgbClr val="FF6699"/>
                </a:solidFill>
                <a:latin typeface="Jokerman" pitchFamily="82" charset="0"/>
                <a:ea typeface="微軟正黑體"/>
                <a:cs typeface="Times New Roman"/>
              </a:rPr>
              <a:t>Lasswell</a:t>
            </a:r>
            <a:r>
              <a:rPr lang="zh-TW" altLang="en-US" sz="3600" b="1" kern="100" dirty="0" smtClean="0">
                <a:solidFill>
                  <a:srgbClr val="FF6699"/>
                </a:solidFill>
                <a:latin typeface="Jokerman" pitchFamily="82" charset="0"/>
                <a:ea typeface="微軟正黑體"/>
                <a:cs typeface="Times New Roman"/>
              </a:rPr>
              <a:t> 模式</a:t>
            </a:r>
            <a:endParaRPr lang="en-US" altLang="zh-TW" sz="3600" b="1" kern="100" dirty="0" smtClean="0">
              <a:solidFill>
                <a:srgbClr val="FF6699"/>
              </a:solidFill>
              <a:latin typeface="Jokerman" pitchFamily="82" charset="0"/>
              <a:ea typeface="微軟正黑體"/>
              <a:cs typeface="Times New Roman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85786" y="1714488"/>
            <a:ext cx="7872410" cy="4525963"/>
          </a:xfrm>
        </p:spPr>
        <p:txBody>
          <a:bodyPr/>
          <a:lstStyle/>
          <a:p>
            <a:endParaRPr lang="en-US" altLang="zh-TW" b="1" kern="100" dirty="0" smtClean="0">
              <a:latin typeface="Jokerman" pitchFamily="82" charset="0"/>
              <a:ea typeface="微軟正黑體"/>
              <a:cs typeface="Times New Roman"/>
            </a:endParaRPr>
          </a:p>
          <a:p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誰</a:t>
            </a:r>
            <a:r>
              <a:rPr lang="en-US" altLang="zh-TW" b="1" kern="100" dirty="0" smtClean="0">
                <a:latin typeface="Jokerman" pitchFamily="82" charset="0"/>
                <a:ea typeface="微軟正黑體"/>
                <a:cs typeface="Times New Roman"/>
              </a:rPr>
              <a:t>?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　　　　　　　　　　　　　傳播者</a:t>
            </a:r>
            <a:endParaRPr lang="en-US" altLang="zh-TW" b="1" kern="100" dirty="0" smtClean="0">
              <a:latin typeface="Jokerman" pitchFamily="82" charset="0"/>
              <a:ea typeface="微軟正黑體"/>
              <a:cs typeface="Times New Roman"/>
            </a:endParaRPr>
          </a:p>
          <a:p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說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什麼</a:t>
            </a:r>
            <a:r>
              <a:rPr lang="en-US" altLang="zh-TW" b="1" kern="100" dirty="0" smtClean="0">
                <a:latin typeface="Jokerman" pitchFamily="82" charset="0"/>
                <a:ea typeface="微軟正黑體"/>
                <a:cs typeface="Times New Roman"/>
              </a:rPr>
              <a:t>?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　　　　　　　　　　　　訊息</a:t>
            </a:r>
            <a:endParaRPr lang="en-US" altLang="zh-TW" b="1" kern="100" dirty="0" smtClean="0">
              <a:latin typeface="Jokerman" pitchFamily="82" charset="0"/>
              <a:ea typeface="微軟正黑體"/>
              <a:cs typeface="Times New Roman"/>
            </a:endParaRPr>
          </a:p>
          <a:p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在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什麼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通道</a:t>
            </a:r>
            <a:r>
              <a:rPr lang="en-US" altLang="zh-TW" b="1" kern="100" dirty="0" smtClean="0">
                <a:latin typeface="Jokerman" pitchFamily="82" charset="0"/>
                <a:ea typeface="微軟正黑體"/>
                <a:cs typeface="Times New Roman"/>
              </a:rPr>
              <a:t>?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　　　　　　　　　　</a:t>
            </a:r>
            <a:endParaRPr lang="en-US" altLang="zh-TW" b="1" kern="100" dirty="0" smtClean="0">
              <a:latin typeface="Jokerman" pitchFamily="82" charset="0"/>
              <a:ea typeface="微軟正黑體"/>
              <a:cs typeface="Times New Roman"/>
            </a:endParaRPr>
          </a:p>
          <a:p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向誰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說</a:t>
            </a:r>
            <a:r>
              <a:rPr lang="en-US" altLang="zh-TW" b="1" kern="100" dirty="0" smtClean="0">
                <a:latin typeface="Jokerman" pitchFamily="82" charset="0"/>
                <a:ea typeface="微軟正黑體"/>
                <a:cs typeface="Times New Roman"/>
              </a:rPr>
              <a:t>?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　　　　　　　　　　　</a:t>
            </a:r>
            <a:endParaRPr lang="en-US" altLang="zh-TW" b="1" kern="100" dirty="0" smtClean="0">
              <a:latin typeface="Jokerman" pitchFamily="82" charset="0"/>
              <a:ea typeface="微軟正黑體"/>
              <a:cs typeface="Times New Roman"/>
            </a:endParaRPr>
          </a:p>
          <a:p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造成什麼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效果</a:t>
            </a:r>
            <a:r>
              <a:rPr lang="en-US" altLang="zh-TW" b="1" kern="100" dirty="0" smtClean="0">
                <a:latin typeface="Jokerman" pitchFamily="82" charset="0"/>
                <a:ea typeface="微軟正黑體"/>
                <a:cs typeface="Times New Roman"/>
              </a:rPr>
              <a:t>?</a:t>
            </a:r>
            <a:endParaRPr lang="en-US" altLang="zh-TW" b="1" kern="100" dirty="0" smtClean="0">
              <a:latin typeface="Jokerman" pitchFamily="82" charset="0"/>
              <a:ea typeface="微軟正黑體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3600" b="1" kern="100" dirty="0" err="1" smtClean="0">
                <a:solidFill>
                  <a:srgbClr val="FF6699"/>
                </a:solidFill>
                <a:latin typeface="Jokerman" pitchFamily="82" charset="0"/>
                <a:ea typeface="微軟正黑體"/>
                <a:cs typeface="Times New Roman"/>
              </a:rPr>
              <a:t>Lasswell</a:t>
            </a:r>
            <a:r>
              <a:rPr lang="zh-TW" altLang="en-US" sz="3600" b="1" kern="100" dirty="0" smtClean="0">
                <a:solidFill>
                  <a:srgbClr val="FF6699"/>
                </a:solidFill>
                <a:latin typeface="Jokerman" pitchFamily="82" charset="0"/>
                <a:ea typeface="微軟正黑體"/>
                <a:cs typeface="Times New Roman"/>
              </a:rPr>
              <a:t> 模式</a:t>
            </a:r>
            <a:endParaRPr lang="en-US" altLang="zh-TW" sz="3600" b="1" kern="100" dirty="0" smtClean="0">
              <a:solidFill>
                <a:srgbClr val="FF6699"/>
              </a:solidFill>
              <a:latin typeface="Jokerman" pitchFamily="82" charset="0"/>
              <a:ea typeface="微軟正黑體"/>
              <a:cs typeface="Times New Roman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85786" y="1714488"/>
            <a:ext cx="7872410" cy="4525963"/>
          </a:xfrm>
        </p:spPr>
        <p:txBody>
          <a:bodyPr/>
          <a:lstStyle/>
          <a:p>
            <a:endParaRPr lang="en-US" altLang="zh-TW" b="1" kern="100" dirty="0" smtClean="0">
              <a:latin typeface="Jokerman" pitchFamily="82" charset="0"/>
              <a:ea typeface="微軟正黑體"/>
              <a:cs typeface="Times New Roman"/>
            </a:endParaRPr>
          </a:p>
          <a:p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誰</a:t>
            </a:r>
            <a:r>
              <a:rPr lang="en-US" altLang="zh-TW" b="1" kern="100" dirty="0" smtClean="0">
                <a:latin typeface="Jokerman" pitchFamily="82" charset="0"/>
                <a:ea typeface="微軟正黑體"/>
                <a:cs typeface="Times New Roman"/>
              </a:rPr>
              <a:t>?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　　　　　　　　　　　　　傳播者</a:t>
            </a:r>
            <a:endParaRPr lang="en-US" altLang="zh-TW" b="1" kern="100" dirty="0" smtClean="0">
              <a:latin typeface="Jokerman" pitchFamily="82" charset="0"/>
              <a:ea typeface="微軟正黑體"/>
              <a:cs typeface="Times New Roman"/>
            </a:endParaRPr>
          </a:p>
          <a:p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說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什麼</a:t>
            </a:r>
            <a:r>
              <a:rPr lang="en-US" altLang="zh-TW" b="1" kern="100" dirty="0" smtClean="0">
                <a:latin typeface="Jokerman" pitchFamily="82" charset="0"/>
                <a:ea typeface="微軟正黑體"/>
                <a:cs typeface="Times New Roman"/>
              </a:rPr>
              <a:t>?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　　　　　　　　　　　　訊息</a:t>
            </a:r>
            <a:endParaRPr lang="en-US" altLang="zh-TW" b="1" kern="100" dirty="0" smtClean="0">
              <a:latin typeface="Jokerman" pitchFamily="82" charset="0"/>
              <a:ea typeface="微軟正黑體"/>
              <a:cs typeface="Times New Roman"/>
            </a:endParaRPr>
          </a:p>
          <a:p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在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什麼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通道</a:t>
            </a:r>
            <a:r>
              <a:rPr lang="en-US" altLang="zh-TW" b="1" kern="100" dirty="0" smtClean="0">
                <a:latin typeface="Jokerman" pitchFamily="82" charset="0"/>
                <a:ea typeface="微軟正黑體"/>
                <a:cs typeface="Times New Roman"/>
              </a:rPr>
              <a:t>?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　　　　　　　　　　媒體</a:t>
            </a:r>
            <a:endParaRPr lang="en-US" altLang="zh-TW" b="1" kern="100" dirty="0" smtClean="0">
              <a:latin typeface="Jokerman" pitchFamily="82" charset="0"/>
              <a:ea typeface="微軟正黑體"/>
              <a:cs typeface="Times New Roman"/>
            </a:endParaRPr>
          </a:p>
          <a:p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向誰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說</a:t>
            </a:r>
            <a:r>
              <a:rPr lang="en-US" altLang="zh-TW" b="1" kern="100" dirty="0" smtClean="0">
                <a:latin typeface="Jokerman" pitchFamily="82" charset="0"/>
                <a:ea typeface="微軟正黑體"/>
                <a:cs typeface="Times New Roman"/>
              </a:rPr>
              <a:t>?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　　　　　　　　　　　</a:t>
            </a:r>
            <a:endParaRPr lang="en-US" altLang="zh-TW" b="1" kern="100" dirty="0" smtClean="0">
              <a:latin typeface="Jokerman" pitchFamily="82" charset="0"/>
              <a:ea typeface="微軟正黑體"/>
              <a:cs typeface="Times New Roman"/>
            </a:endParaRPr>
          </a:p>
          <a:p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造成什麼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效果</a:t>
            </a:r>
            <a:r>
              <a:rPr lang="en-US" altLang="zh-TW" b="1" kern="100" dirty="0" smtClean="0">
                <a:latin typeface="Jokerman" pitchFamily="82" charset="0"/>
                <a:ea typeface="微軟正黑體"/>
                <a:cs typeface="Times New Roman"/>
              </a:rPr>
              <a:t>?</a:t>
            </a:r>
            <a:endParaRPr lang="en-US" altLang="zh-TW" b="1" kern="100" dirty="0" smtClean="0">
              <a:latin typeface="Jokerman" pitchFamily="82" charset="0"/>
              <a:ea typeface="微軟正黑體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3600" b="1" kern="100" dirty="0" err="1" smtClean="0">
                <a:solidFill>
                  <a:srgbClr val="FF6699"/>
                </a:solidFill>
                <a:latin typeface="Jokerman" pitchFamily="82" charset="0"/>
                <a:ea typeface="微軟正黑體"/>
                <a:cs typeface="Times New Roman"/>
              </a:rPr>
              <a:t>Lasswell</a:t>
            </a:r>
            <a:r>
              <a:rPr lang="zh-TW" altLang="en-US" sz="3600" b="1" kern="100" dirty="0" smtClean="0">
                <a:solidFill>
                  <a:srgbClr val="FF6699"/>
                </a:solidFill>
                <a:latin typeface="Jokerman" pitchFamily="82" charset="0"/>
                <a:ea typeface="微軟正黑體"/>
                <a:cs typeface="Times New Roman"/>
              </a:rPr>
              <a:t> 模式</a:t>
            </a:r>
            <a:endParaRPr lang="en-US" altLang="zh-TW" sz="3600" b="1" kern="100" dirty="0" smtClean="0">
              <a:solidFill>
                <a:srgbClr val="FF6699"/>
              </a:solidFill>
              <a:latin typeface="Jokerman" pitchFamily="82" charset="0"/>
              <a:ea typeface="微軟正黑體"/>
              <a:cs typeface="Times New Roman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85786" y="1714488"/>
            <a:ext cx="7872410" cy="4525963"/>
          </a:xfrm>
        </p:spPr>
        <p:txBody>
          <a:bodyPr/>
          <a:lstStyle/>
          <a:p>
            <a:endParaRPr lang="en-US" altLang="zh-TW" b="1" kern="100" dirty="0" smtClean="0">
              <a:latin typeface="Jokerman" pitchFamily="82" charset="0"/>
              <a:ea typeface="微軟正黑體"/>
              <a:cs typeface="Times New Roman"/>
            </a:endParaRPr>
          </a:p>
          <a:p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誰</a:t>
            </a:r>
            <a:r>
              <a:rPr lang="en-US" altLang="zh-TW" b="1" kern="100" dirty="0" smtClean="0">
                <a:latin typeface="Jokerman" pitchFamily="82" charset="0"/>
                <a:ea typeface="微軟正黑體"/>
                <a:cs typeface="Times New Roman"/>
              </a:rPr>
              <a:t>?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　　　　　　　　　　　　　傳播者</a:t>
            </a:r>
            <a:endParaRPr lang="en-US" altLang="zh-TW" b="1" kern="100" dirty="0" smtClean="0">
              <a:latin typeface="Jokerman" pitchFamily="82" charset="0"/>
              <a:ea typeface="微軟正黑體"/>
              <a:cs typeface="Times New Roman"/>
            </a:endParaRPr>
          </a:p>
          <a:p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說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什麼</a:t>
            </a:r>
            <a:r>
              <a:rPr lang="en-US" altLang="zh-TW" b="1" kern="100" dirty="0" smtClean="0">
                <a:latin typeface="Jokerman" pitchFamily="82" charset="0"/>
                <a:ea typeface="微軟正黑體"/>
                <a:cs typeface="Times New Roman"/>
              </a:rPr>
              <a:t>?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　　　　　　　　　　　　訊息</a:t>
            </a:r>
            <a:endParaRPr lang="en-US" altLang="zh-TW" b="1" kern="100" dirty="0" smtClean="0">
              <a:latin typeface="Jokerman" pitchFamily="82" charset="0"/>
              <a:ea typeface="微軟正黑體"/>
              <a:cs typeface="Times New Roman"/>
            </a:endParaRPr>
          </a:p>
          <a:p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在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什麼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通道</a:t>
            </a:r>
            <a:r>
              <a:rPr lang="en-US" altLang="zh-TW" b="1" kern="100" dirty="0" smtClean="0">
                <a:latin typeface="Jokerman" pitchFamily="82" charset="0"/>
                <a:ea typeface="微軟正黑體"/>
                <a:cs typeface="Times New Roman"/>
              </a:rPr>
              <a:t>?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　　　　　　　　　　媒體</a:t>
            </a:r>
            <a:endParaRPr lang="en-US" altLang="zh-TW" b="1" kern="100" dirty="0" smtClean="0">
              <a:latin typeface="Jokerman" pitchFamily="82" charset="0"/>
              <a:ea typeface="微軟正黑體"/>
              <a:cs typeface="Times New Roman"/>
            </a:endParaRPr>
          </a:p>
          <a:p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向誰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說</a:t>
            </a:r>
            <a:r>
              <a:rPr lang="en-US" altLang="zh-TW" b="1" kern="100" dirty="0" smtClean="0">
                <a:latin typeface="Jokerman" pitchFamily="82" charset="0"/>
                <a:ea typeface="微軟正黑體"/>
                <a:cs typeface="Times New Roman"/>
              </a:rPr>
              <a:t>?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　　　　　　　　　        閱聽人　　</a:t>
            </a:r>
            <a:endParaRPr lang="en-US" altLang="zh-TW" b="1" kern="100" dirty="0" smtClean="0">
              <a:latin typeface="Jokerman" pitchFamily="82" charset="0"/>
              <a:ea typeface="微軟正黑體"/>
              <a:cs typeface="Times New Roman"/>
            </a:endParaRPr>
          </a:p>
          <a:p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造成什麼</a:t>
            </a:r>
            <a:r>
              <a:rPr lang="zh-TW" altLang="en-US" b="1" kern="100" dirty="0" smtClean="0">
                <a:latin typeface="Jokerman" pitchFamily="82" charset="0"/>
                <a:ea typeface="微軟正黑體"/>
                <a:cs typeface="Times New Roman"/>
              </a:rPr>
              <a:t>效果</a:t>
            </a:r>
            <a:r>
              <a:rPr lang="en-US" altLang="zh-TW" b="1" kern="100" dirty="0" smtClean="0">
                <a:latin typeface="Jokerman" pitchFamily="82" charset="0"/>
                <a:ea typeface="微軟正黑體"/>
                <a:cs typeface="Times New Roman"/>
              </a:rPr>
              <a:t>?</a:t>
            </a:r>
            <a:endParaRPr lang="en-US" altLang="zh-TW" b="1" kern="100" dirty="0" smtClean="0">
              <a:latin typeface="Jokerman" pitchFamily="82" charset="0"/>
              <a:ea typeface="微軟正黑體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altLang="zh-TW" b="1" kern="100" dirty="0" smtClean="0">
              <a:latin typeface="Jokerman" pitchFamily="82" charset="0"/>
              <a:ea typeface="微軟正黑體"/>
              <a:cs typeface="Times New Roman"/>
            </a:endParaRPr>
          </a:p>
          <a:p>
            <a:pPr algn="ctr">
              <a:buNone/>
            </a:pPr>
            <a:endParaRPr lang="en-US" altLang="zh-TW" b="1" kern="100" dirty="0" smtClean="0">
              <a:latin typeface="Jokerman" pitchFamily="82" charset="0"/>
              <a:ea typeface="微軟正黑體"/>
              <a:cs typeface="Times New Roman"/>
            </a:endParaRPr>
          </a:p>
          <a:p>
            <a:pPr algn="ctr">
              <a:buNone/>
            </a:pPr>
            <a:endParaRPr lang="en-US" altLang="zh-TW" b="1" kern="100" dirty="0" smtClean="0">
              <a:latin typeface="Jokerman" pitchFamily="82" charset="0"/>
              <a:ea typeface="微軟正黑體"/>
              <a:cs typeface="Times New Roman"/>
            </a:endParaRPr>
          </a:p>
          <a:p>
            <a:pPr algn="ctr">
              <a:buNone/>
            </a:pPr>
            <a:r>
              <a:rPr lang="zh-TW" altLang="en-US" sz="3600" b="1" kern="100" dirty="0" smtClean="0">
                <a:solidFill>
                  <a:srgbClr val="FF6699"/>
                </a:solidFill>
                <a:latin typeface="Jokerman" pitchFamily="82" charset="0"/>
                <a:ea typeface="微軟正黑體"/>
                <a:cs typeface="Times New Roman"/>
              </a:rPr>
              <a:t>這跟你我有什麼關係</a:t>
            </a:r>
            <a:r>
              <a:rPr lang="en-US" altLang="zh-TW" sz="3600" b="1" kern="100" dirty="0" smtClean="0">
                <a:solidFill>
                  <a:srgbClr val="FF6699"/>
                </a:solidFill>
                <a:latin typeface="Jokerman" pitchFamily="82" charset="0"/>
                <a:ea typeface="微軟正黑體"/>
                <a:cs typeface="Times New Roman"/>
              </a:rPr>
              <a:t>?</a:t>
            </a:r>
            <a:endParaRPr lang="en-US" altLang="zh-TW" sz="3600" b="1" kern="100" dirty="0" smtClean="0">
              <a:solidFill>
                <a:srgbClr val="FF6699"/>
              </a:solidFill>
              <a:latin typeface="Jokerman" pitchFamily="82" charset="0"/>
              <a:ea typeface="微軟正黑體"/>
              <a:cs typeface="Times New Roman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251</Words>
  <Application>Microsoft Office PowerPoint</Application>
  <PresentationFormat>如螢幕大小 (4:3)</PresentationFormat>
  <Paragraphs>74</Paragraphs>
  <Slides>24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1_Office 佈景主題</vt:lpstr>
      <vt:lpstr> 傳媒與信仰 </vt:lpstr>
      <vt:lpstr> 何謂傳媒?  </vt:lpstr>
      <vt:lpstr> 何謂傳媒?  </vt:lpstr>
      <vt:lpstr>Lasswell 模式</vt:lpstr>
      <vt:lpstr>Lasswell 模式</vt:lpstr>
      <vt:lpstr>Lasswell 模式</vt:lpstr>
      <vt:lpstr>Lasswell 模式</vt:lpstr>
      <vt:lpstr>Lasswell 模式</vt:lpstr>
      <vt:lpstr>投影片 9</vt:lpstr>
      <vt:lpstr>投影片 10</vt:lpstr>
      <vt:lpstr>投影片 11</vt:lpstr>
      <vt:lpstr>投影片 12</vt:lpstr>
      <vt:lpstr>投影片 13</vt:lpstr>
      <vt:lpstr>投影片 14</vt:lpstr>
      <vt:lpstr>Film Production 用鏡頭說故事 </vt:lpstr>
      <vt:lpstr>投影片 16</vt:lpstr>
      <vt:lpstr>投影片 17</vt:lpstr>
      <vt:lpstr>當鏡頭成為了一種媒體語言</vt:lpstr>
      <vt:lpstr>投影片 19</vt:lpstr>
      <vt:lpstr>投影片 20</vt:lpstr>
      <vt:lpstr>投影片 21</vt:lpstr>
      <vt:lpstr>投影片 22</vt:lpstr>
      <vt:lpstr>投影片 23</vt:lpstr>
      <vt:lpstr>基督徒要在世上成為一個怎樣的人?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Listen </dc:title>
  <dc:creator>XP</dc:creator>
  <cp:lastModifiedBy>XP</cp:lastModifiedBy>
  <cp:revision>80</cp:revision>
  <dcterms:created xsi:type="dcterms:W3CDTF">2011-04-06T15:49:06Z</dcterms:created>
  <dcterms:modified xsi:type="dcterms:W3CDTF">2011-11-05T08:59:18Z</dcterms:modified>
</cp:coreProperties>
</file>