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67" r:id="rId2"/>
    <p:sldId id="268" r:id="rId3"/>
    <p:sldId id="257" r:id="rId4"/>
    <p:sldId id="258" r:id="rId5"/>
    <p:sldId id="259" r:id="rId6"/>
    <p:sldId id="260" r:id="rId7"/>
    <p:sldId id="261" r:id="rId8"/>
    <p:sldId id="262" r:id="rId9"/>
    <p:sldId id="263" r:id="rId10"/>
    <p:sldId id="264" r:id="rId11"/>
    <p:sldId id="265" r:id="rId12"/>
    <p:sldId id="266" r:id="rId13"/>
    <p:sldId id="269" r:id="rId14"/>
    <p:sldId id="270" r:id="rId15"/>
    <p:sldId id="271" r:id="rId16"/>
    <p:sldId id="284" r:id="rId17"/>
    <p:sldId id="285" r:id="rId18"/>
    <p:sldId id="282" r:id="rId19"/>
    <p:sldId id="283" r:id="rId20"/>
    <p:sldId id="272" r:id="rId21"/>
    <p:sldId id="274" r:id="rId22"/>
    <p:sldId id="275" r:id="rId23"/>
    <p:sldId id="276" r:id="rId24"/>
    <p:sldId id="277" r:id="rId25"/>
    <p:sldId id="278" r:id="rId26"/>
    <p:sldId id="279" r:id="rId27"/>
    <p:sldId id="280" r:id="rId28"/>
    <p:sldId id="281" r:id="rId2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4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10D544-9203-4A0F-848A-3167344E07C1}" type="datetimeFigureOut">
              <a:rPr lang="zh-TW" altLang="en-US" smtClean="0"/>
              <a:pPr/>
              <a:t>2011/5/21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45F2A2-C3B2-4423-A622-2ED19804B48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分了</a:t>
            </a:r>
            <a:r>
              <a:rPr lang="en-US" altLang="zh-TW" dirty="0" smtClean="0"/>
              <a:t>5</a:t>
            </a:r>
            <a:r>
              <a:rPr lang="zh-TW" altLang="en-US" dirty="0" smtClean="0"/>
              <a:t>個部分來討論、提醒，給讀者做一個思考</a:t>
            </a:r>
            <a:endParaRPr lang="zh-TW" altLang="en-US" dirty="0"/>
          </a:p>
        </p:txBody>
      </p:sp>
      <p:sp>
        <p:nvSpPr>
          <p:cNvPr id="4" name="投影片編號版面配置區 3"/>
          <p:cNvSpPr>
            <a:spLocks noGrp="1"/>
          </p:cNvSpPr>
          <p:nvPr>
            <p:ph type="sldNum" sz="quarter" idx="10"/>
          </p:nvPr>
        </p:nvSpPr>
        <p:spPr/>
        <p:txBody>
          <a:bodyPr/>
          <a:lstStyle/>
          <a:p>
            <a:fld id="{35B5FBC5-AACC-40A0-8325-3F522C5D75FA}" type="slidenum">
              <a:rPr lang="zh-TW" altLang="en-US" smtClean="0"/>
              <a:pPr/>
              <a:t>22</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由於必須藉著文字、翻譯來做訊息的傳遞</a:t>
            </a:r>
            <a:endParaRPr lang="en-US" altLang="zh-TW" dirty="0" smtClean="0"/>
          </a:p>
          <a:p>
            <a:r>
              <a:rPr lang="zh-TW" altLang="en-US" dirty="0" smtClean="0"/>
              <a:t>記得讀經要靠著聖靈</a:t>
            </a:r>
            <a:endParaRPr lang="zh-TW" altLang="en-US" dirty="0"/>
          </a:p>
        </p:txBody>
      </p:sp>
      <p:sp>
        <p:nvSpPr>
          <p:cNvPr id="4" name="投影片編號版面配置區 3"/>
          <p:cNvSpPr>
            <a:spLocks noGrp="1"/>
          </p:cNvSpPr>
          <p:nvPr>
            <p:ph type="sldNum" sz="quarter" idx="10"/>
          </p:nvPr>
        </p:nvSpPr>
        <p:spPr/>
        <p:txBody>
          <a:bodyPr/>
          <a:lstStyle/>
          <a:p>
            <a:fld id="{35B5FBC5-AACC-40A0-8325-3F522C5D75FA}" type="slidenum">
              <a:rPr lang="zh-TW" altLang="en-US" smtClean="0"/>
              <a:pPr/>
              <a:t>24</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一切都在神的掌管和塑造中發展</a:t>
            </a:r>
            <a:endParaRPr lang="en-US" altLang="zh-TW" dirty="0" smtClean="0"/>
          </a:p>
          <a:p>
            <a:endParaRPr lang="en-US" altLang="zh-TW" dirty="0" smtClean="0"/>
          </a:p>
          <a:p>
            <a:r>
              <a:rPr lang="en-US" altLang="zh-TW" dirty="0" smtClean="0"/>
              <a:t>Ex</a:t>
            </a:r>
            <a:r>
              <a:rPr lang="zh-TW" altLang="en-US" dirty="0" smtClean="0"/>
              <a:t>拜神要用心靈和誠實</a:t>
            </a:r>
            <a:endParaRPr lang="zh-TW" altLang="en-US" dirty="0"/>
          </a:p>
        </p:txBody>
      </p:sp>
      <p:sp>
        <p:nvSpPr>
          <p:cNvPr id="4" name="投影片編號版面配置區 3"/>
          <p:cNvSpPr>
            <a:spLocks noGrp="1"/>
          </p:cNvSpPr>
          <p:nvPr>
            <p:ph type="sldNum" sz="quarter" idx="10"/>
          </p:nvPr>
        </p:nvSpPr>
        <p:spPr/>
        <p:txBody>
          <a:bodyPr/>
          <a:lstStyle/>
          <a:p>
            <a:fld id="{35B5FBC5-AACC-40A0-8325-3F522C5D75FA}" type="slidenum">
              <a:rPr lang="zh-TW" altLang="en-US" smtClean="0"/>
              <a:pPr/>
              <a:t>25</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請別假定一切問題會在單單宣讀聖經後就迎刃而解</a:t>
            </a:r>
            <a:endParaRPr lang="en-US" altLang="zh-TW" dirty="0" smtClean="0"/>
          </a:p>
          <a:p>
            <a:endParaRPr lang="en-US" altLang="zh-TW" dirty="0" smtClean="0"/>
          </a:p>
          <a:p>
            <a:r>
              <a:rPr lang="zh-TW" altLang="en-US" dirty="0" smtClean="0"/>
              <a:t>教會的詮釋</a:t>
            </a:r>
            <a:r>
              <a:rPr lang="en-US" altLang="zh-TW" dirty="0" smtClean="0"/>
              <a:t>:</a:t>
            </a:r>
            <a:r>
              <a:rPr lang="zh-TW" altLang="en-US" dirty="0" smtClean="0"/>
              <a:t>像是牛仔褲  本土則是拉丁美洲</a:t>
            </a:r>
            <a:r>
              <a:rPr lang="en-US" altLang="zh-TW" dirty="0" err="1" smtClean="0"/>
              <a:t>vs</a:t>
            </a:r>
            <a:r>
              <a:rPr lang="zh-TW" altLang="en-US" dirty="0" smtClean="0"/>
              <a:t>美國學者</a:t>
            </a:r>
            <a:endParaRPr lang="zh-TW" altLang="en-US" dirty="0"/>
          </a:p>
        </p:txBody>
      </p:sp>
      <p:sp>
        <p:nvSpPr>
          <p:cNvPr id="4" name="投影片編號版面配置區 3"/>
          <p:cNvSpPr>
            <a:spLocks noGrp="1"/>
          </p:cNvSpPr>
          <p:nvPr>
            <p:ph type="sldNum" sz="quarter" idx="10"/>
          </p:nvPr>
        </p:nvSpPr>
        <p:spPr/>
        <p:txBody>
          <a:bodyPr/>
          <a:lstStyle/>
          <a:p>
            <a:fld id="{35B5FBC5-AACC-40A0-8325-3F522C5D75FA}" type="slidenum">
              <a:rPr lang="zh-TW" altLang="en-US" smtClean="0"/>
              <a:pPr/>
              <a:t>26</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1.</a:t>
            </a:r>
            <a:r>
              <a:rPr lang="zh-TW" altLang="en-US" smtClean="0"/>
              <a:t>客觀   卻不可能完全客觀 同一本聖經 完全相反的結論 </a:t>
            </a:r>
            <a:endParaRPr lang="zh-TW" altLang="en-US"/>
          </a:p>
        </p:txBody>
      </p:sp>
      <p:sp>
        <p:nvSpPr>
          <p:cNvPr id="4" name="投影片編號版面配置區 3"/>
          <p:cNvSpPr>
            <a:spLocks noGrp="1"/>
          </p:cNvSpPr>
          <p:nvPr>
            <p:ph type="sldNum" sz="quarter" idx="10"/>
          </p:nvPr>
        </p:nvSpPr>
        <p:spPr/>
        <p:txBody>
          <a:bodyPr/>
          <a:lstStyle/>
          <a:p>
            <a:fld id="{35B5FBC5-AACC-40A0-8325-3F522C5D75FA}" type="slidenum">
              <a:rPr lang="zh-TW" altLang="en-US" smtClean="0"/>
              <a:pPr/>
              <a:t>27</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5BBEAD13-0566-4C6C-97E7-55F17F24B09F}" type="datetimeFigureOut">
              <a:rPr lang="zh-TW" altLang="en-US" smtClean="0"/>
              <a:pPr/>
              <a:t>2011/5/21</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2011/5/21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2011/5/21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2011/5/21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2011/5/21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2011/5/21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2011/5/21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320"/>
            <a:ext cx="7470648" cy="114300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2011/5/21</a:t>
            </a:fld>
            <a:endParaRPr lang="zh-TW" altLang="en-US"/>
          </a:p>
        </p:txBody>
      </p:sp>
      <p:sp>
        <p:nvSpPr>
          <p:cNvPr id="8" name="投影片編號版面配置區 7"/>
          <p:cNvSpPr>
            <a:spLocks noGrp="1"/>
          </p:cNvSpPr>
          <p:nvPr>
            <p:ph type="sldNum" sz="quarter" idx="11"/>
          </p:nvPr>
        </p:nvSpPr>
        <p:spPr/>
        <p:txBody>
          <a:bodyPr/>
          <a:lstStyle/>
          <a:p>
            <a:fld id="{73DA0BB7-265A-403C-9275-D587AB510EDC}" type="slidenum">
              <a:rPr lang="zh-TW" altLang="en-US" smtClean="0"/>
              <a:pPr/>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2011/5/21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2011/5/21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6422064"/>
            <a:ext cx="762000" cy="365125"/>
          </a:xfrm>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6422064"/>
            <a:ext cx="2133600" cy="365125"/>
          </a:xfrm>
        </p:spPr>
        <p:txBody>
          <a:bodyPr/>
          <a:lstStyle/>
          <a:p>
            <a:fld id="{5BBEAD13-0566-4C6C-97E7-55F17F24B09F}" type="datetimeFigureOut">
              <a:rPr lang="zh-TW" altLang="en-US" smtClean="0"/>
              <a:pPr/>
              <a:t>2011/5/21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BEAD13-0566-4C6C-97E7-55F17F24B09F}" type="datetimeFigureOut">
              <a:rPr lang="zh-TW" altLang="en-US" smtClean="0"/>
              <a:pPr/>
              <a:t>2011/5/21</a:t>
            </a:fld>
            <a:endParaRPr lang="zh-TW" altLang="en-US"/>
          </a:p>
        </p:txBody>
      </p:sp>
      <p:sp>
        <p:nvSpPr>
          <p:cNvPr id="22" name="頁尾版面配置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3DA0BB7-265A-403C-9275-D587AB510EDC}" type="slidenum">
              <a:rPr lang="zh-TW" altLang="en-US" smtClean="0"/>
              <a:pPr/>
              <a:t>‹#›</a:t>
            </a:fld>
            <a:endParaRPr lang="zh-TW"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壞鬼神學</a:t>
            </a:r>
            <a:r>
              <a:rPr lang="en-US" altLang="zh-TW" dirty="0" smtClean="0"/>
              <a:t/>
            </a:r>
            <a:br>
              <a:rPr lang="en-US" altLang="zh-TW" dirty="0" smtClean="0"/>
            </a:br>
            <a:r>
              <a:rPr lang="en-US" altLang="zh-TW" dirty="0" smtClean="0"/>
              <a:t>The Rotten Theology</a:t>
            </a:r>
            <a:endParaRPr lang="zh-TW" altLang="en-US" dirty="0"/>
          </a:p>
        </p:txBody>
      </p:sp>
      <p:sp>
        <p:nvSpPr>
          <p:cNvPr id="3" name="副標題 2"/>
          <p:cNvSpPr>
            <a:spLocks noGrp="1"/>
          </p:cNvSpPr>
          <p:nvPr>
            <p:ph type="subTitle" idx="1"/>
          </p:nvPr>
        </p:nvSpPr>
        <p:spPr/>
        <p:txBody>
          <a:bodyPr/>
          <a:lstStyle/>
          <a:p>
            <a:pPr>
              <a:defRPr/>
            </a:pPr>
            <a:r>
              <a:rPr lang="zh-TW" altLang="en-US" dirty="0" smtClean="0"/>
              <a:t>作者</a:t>
            </a:r>
            <a:r>
              <a:rPr lang="en-US" altLang="zh-TW" dirty="0" smtClean="0"/>
              <a:t>:</a:t>
            </a:r>
            <a:r>
              <a:rPr lang="zh-TW" altLang="en-US" dirty="0" smtClean="0"/>
              <a:t>楊牧谷、謝品然、李清詞</a:t>
            </a:r>
            <a:r>
              <a:rPr lang="en-US" altLang="zh-TW" dirty="0" smtClean="0"/>
              <a:t>..</a:t>
            </a:r>
            <a:r>
              <a:rPr lang="zh-TW" altLang="en-US" dirty="0" smtClean="0"/>
              <a:t>等</a:t>
            </a: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zh-TW" b="1" smtClean="0"/>
              <a:t>創造論的日蝕與信仰</a:t>
            </a:r>
            <a:r>
              <a:rPr lang="zh-TW" altLang="en-US" b="1" smtClean="0"/>
              <a:t>架空</a:t>
            </a:r>
            <a:r>
              <a:rPr altLang="zh-TW" b="1" smtClean="0"/>
              <a:t>(</a:t>
            </a:r>
            <a:r>
              <a:rPr lang="zh-TW" altLang="en-US" b="1" smtClean="0"/>
              <a:t>二</a:t>
            </a:r>
            <a:r>
              <a:rPr altLang="zh-TW" b="1" smtClean="0"/>
              <a:t>)</a:t>
            </a:r>
            <a:endParaRPr lang="zh-TW" altLang="en-US"/>
          </a:p>
        </p:txBody>
      </p:sp>
      <p:sp>
        <p:nvSpPr>
          <p:cNvPr id="3" name="直排文字版面配置區 2"/>
          <p:cNvSpPr>
            <a:spLocks noGrp="1"/>
          </p:cNvSpPr>
          <p:nvPr>
            <p:ph type="body" orient="vert" idx="1"/>
          </p:nvPr>
        </p:nvSpPr>
        <p:spPr/>
        <p:txBody>
          <a:bodyPr vert="horz">
            <a:normAutofit/>
          </a:bodyPr>
          <a:lstStyle/>
          <a:p>
            <a:pPr marL="514350" indent="-514350" eaLnBrk="1" fontAlgn="auto" hangingPunct="1">
              <a:spcAft>
                <a:spcPts val="0"/>
              </a:spcAft>
              <a:buFont typeface="+mj-lt"/>
              <a:buAutoNum type="arabicPeriod" startAt="2"/>
              <a:defRPr/>
            </a:pPr>
            <a:r>
              <a:rPr lang="zh-TW" altLang="zh-TW" dirty="0" smtClean="0">
                <a:solidFill>
                  <a:srgbClr val="FF0000"/>
                </a:solidFill>
              </a:rPr>
              <a:t>挺起你的胸膛走下去</a:t>
            </a:r>
            <a:r>
              <a:rPr lang="en-US" altLang="zh-TW" dirty="0" smtClean="0">
                <a:solidFill>
                  <a:srgbClr val="FF0000"/>
                </a:solidFill>
              </a:rPr>
              <a:t>---</a:t>
            </a:r>
          </a:p>
          <a:p>
            <a:pPr marL="514350" indent="-514350" eaLnBrk="1" fontAlgn="auto" hangingPunct="1">
              <a:spcAft>
                <a:spcPts val="0"/>
              </a:spcAft>
              <a:buFont typeface="Wingdings 2"/>
              <a:buNone/>
              <a:defRPr/>
            </a:pPr>
            <a:endParaRPr lang="en-US" altLang="zh-TW" dirty="0" smtClean="0"/>
          </a:p>
          <a:p>
            <a:pPr marL="274320" indent="-274320" eaLnBrk="1" fontAlgn="auto" hangingPunct="1">
              <a:spcAft>
                <a:spcPts val="0"/>
              </a:spcAft>
              <a:buFont typeface="Wingdings 2"/>
              <a:buNone/>
              <a:defRPr/>
            </a:pPr>
            <a:r>
              <a:rPr lang="en-US" altLang="zh-TW" dirty="0" smtClean="0"/>
              <a:t>    a.</a:t>
            </a:r>
            <a:r>
              <a:rPr lang="zh-TW" altLang="zh-TW" dirty="0" smtClean="0"/>
              <a:t>由罪開始由罪結束的循環</a:t>
            </a:r>
            <a:endParaRPr lang="en-US" altLang="zh-TW" dirty="0" smtClean="0"/>
          </a:p>
          <a:p>
            <a:pPr marL="274320" indent="-274320" eaLnBrk="1" fontAlgn="auto" hangingPunct="1">
              <a:spcAft>
                <a:spcPts val="0"/>
              </a:spcAft>
              <a:buFont typeface="Wingdings 2"/>
              <a:buNone/>
              <a:defRPr/>
            </a:pPr>
            <a:r>
              <a:rPr lang="en-US" altLang="zh-TW" dirty="0" smtClean="0"/>
              <a:t>    </a:t>
            </a:r>
          </a:p>
          <a:p>
            <a:pPr marL="274320" indent="-274320" eaLnBrk="1" fontAlgn="auto" hangingPunct="1">
              <a:spcAft>
                <a:spcPts val="0"/>
              </a:spcAft>
              <a:buFont typeface="Wingdings 2"/>
              <a:buNone/>
              <a:defRPr/>
            </a:pPr>
            <a:r>
              <a:rPr lang="en-US" altLang="zh-TW" dirty="0" smtClean="0"/>
              <a:t>    b.</a:t>
            </a:r>
            <a:r>
              <a:rPr lang="zh-TW" altLang="zh-TW" dirty="0" smtClean="0"/>
              <a:t>上帝的形象不因罪而滅</a:t>
            </a:r>
          </a:p>
          <a:p>
            <a:pPr marL="274320" indent="-274320" eaLnBrk="1" fontAlgn="auto" hangingPunct="1">
              <a:spcAft>
                <a:spcPts val="0"/>
              </a:spcAft>
              <a:buFont typeface="Wingdings 2"/>
              <a:buChar char=""/>
              <a:defRPr/>
            </a:pPr>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zh-TW" b="1" smtClean="0"/>
              <a:t>創造論的日蝕與信仰</a:t>
            </a:r>
            <a:r>
              <a:rPr lang="zh-TW" altLang="en-US" b="1" smtClean="0"/>
              <a:t>架空</a:t>
            </a:r>
            <a:r>
              <a:rPr altLang="zh-TW" b="1" smtClean="0"/>
              <a:t>(</a:t>
            </a:r>
            <a:r>
              <a:rPr lang="zh-TW" altLang="en-US" b="1" smtClean="0"/>
              <a:t>二</a:t>
            </a:r>
            <a:r>
              <a:rPr altLang="zh-TW" b="1" smtClean="0"/>
              <a:t>)</a:t>
            </a:r>
            <a:endParaRPr lang="zh-TW" altLang="en-US"/>
          </a:p>
        </p:txBody>
      </p:sp>
      <p:sp>
        <p:nvSpPr>
          <p:cNvPr id="14339" name="直排文字版面配置區 2"/>
          <p:cNvSpPr>
            <a:spLocks noGrp="1"/>
          </p:cNvSpPr>
          <p:nvPr>
            <p:ph type="body" orient="vert" idx="1"/>
          </p:nvPr>
        </p:nvSpPr>
        <p:spPr/>
        <p:txBody>
          <a:bodyPr vert="horz"/>
          <a:lstStyle/>
          <a:p>
            <a:pPr marL="514350" indent="-514350" eaLnBrk="1" hangingPunct="1">
              <a:buFont typeface="Constantia" pitchFamily="18" charset="0"/>
              <a:buAutoNum type="arabicPeriod" startAt="3"/>
            </a:pPr>
            <a:r>
              <a:rPr lang="zh-TW" altLang="zh-TW" smtClean="0">
                <a:solidFill>
                  <a:srgbClr val="FF0000"/>
                </a:solidFill>
              </a:rPr>
              <a:t>這是天父的世界</a:t>
            </a:r>
            <a:r>
              <a:rPr lang="en-US" altLang="zh-TW" smtClean="0">
                <a:solidFill>
                  <a:srgbClr val="FF0000"/>
                </a:solidFill>
              </a:rPr>
              <a:t>---</a:t>
            </a:r>
          </a:p>
          <a:p>
            <a:pPr marL="514350" indent="-514350" eaLnBrk="1" hangingPunct="1">
              <a:buFont typeface="Wingdings 2" pitchFamily="18" charset="2"/>
              <a:buNone/>
            </a:pPr>
            <a:endParaRPr lang="en-US" altLang="zh-TW" smtClean="0">
              <a:solidFill>
                <a:srgbClr val="FF0000"/>
              </a:solidFill>
            </a:endParaRPr>
          </a:p>
          <a:p>
            <a:pPr marL="514350" indent="-514350" eaLnBrk="1" hangingPunct="1">
              <a:buFont typeface="Arial" charset="0"/>
              <a:buChar char="•"/>
            </a:pPr>
            <a:r>
              <a:rPr lang="zh-TW" altLang="zh-TW" smtClean="0"/>
              <a:t>這世界非我家</a:t>
            </a:r>
            <a:r>
              <a:rPr lang="en-US" altLang="zh-TW" smtClean="0"/>
              <a:t>?</a:t>
            </a:r>
          </a:p>
          <a:p>
            <a:pPr marL="514350" indent="-514350" eaLnBrk="1" hangingPunct="1">
              <a:buFont typeface="Wingdings 2" pitchFamily="18" charset="2"/>
              <a:buNone/>
            </a:pPr>
            <a:endParaRPr lang="en-US" altLang="zh-TW" smtClean="0"/>
          </a:p>
          <a:p>
            <a:pPr marL="514350" indent="-514350" eaLnBrk="1" hangingPunct="1">
              <a:buFont typeface="Arial" charset="0"/>
              <a:buChar char="•"/>
            </a:pPr>
            <a:r>
              <a:rPr lang="zh-TW" altLang="zh-TW" smtClean="0"/>
              <a:t>人與物的關係</a:t>
            </a:r>
          </a:p>
          <a:p>
            <a:pPr marL="514350" indent="-514350" eaLnBrk="1" hangingPunct="1">
              <a:buFont typeface="Wingdings 2" pitchFamily="18" charset="2"/>
              <a:buNone/>
            </a:pPr>
            <a:endParaRPr lang="zh-TW" altLang="en-US" smtClean="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zh-TW" b="1" smtClean="0"/>
              <a:t>創造論的日蝕與信仰</a:t>
            </a:r>
            <a:r>
              <a:rPr lang="zh-TW" altLang="en-US" b="1" smtClean="0"/>
              <a:t>架空</a:t>
            </a:r>
            <a:r>
              <a:rPr altLang="zh-TW" b="1" smtClean="0"/>
              <a:t>(</a:t>
            </a:r>
            <a:r>
              <a:rPr lang="zh-TW" altLang="en-US" b="1" smtClean="0"/>
              <a:t>二</a:t>
            </a:r>
            <a:r>
              <a:rPr altLang="zh-TW" b="1" smtClean="0"/>
              <a:t>)</a:t>
            </a:r>
            <a:endParaRPr lang="zh-TW" altLang="en-US"/>
          </a:p>
        </p:txBody>
      </p:sp>
      <p:sp>
        <p:nvSpPr>
          <p:cNvPr id="15363" name="直排文字版面配置區 2"/>
          <p:cNvSpPr>
            <a:spLocks noGrp="1"/>
          </p:cNvSpPr>
          <p:nvPr>
            <p:ph type="body" orient="vert" idx="1"/>
          </p:nvPr>
        </p:nvSpPr>
        <p:spPr/>
        <p:txBody>
          <a:bodyPr vert="horz"/>
          <a:lstStyle/>
          <a:p>
            <a:pPr marL="514350" indent="-514350" eaLnBrk="1" hangingPunct="1">
              <a:buFont typeface="Constantia" pitchFamily="18" charset="0"/>
              <a:buAutoNum type="arabicPeriod" startAt="4"/>
            </a:pPr>
            <a:r>
              <a:rPr lang="zh-TW" altLang="zh-TW" smtClean="0">
                <a:solidFill>
                  <a:srgbClr val="FF0000"/>
                </a:solidFill>
              </a:rPr>
              <a:t>完美的男女關係</a:t>
            </a:r>
            <a:r>
              <a:rPr lang="en-US" altLang="zh-TW" smtClean="0">
                <a:solidFill>
                  <a:srgbClr val="FF0000"/>
                </a:solidFill>
              </a:rPr>
              <a:t>---</a:t>
            </a:r>
          </a:p>
          <a:p>
            <a:pPr marL="514350" indent="-514350" eaLnBrk="1" hangingPunct="1">
              <a:buFont typeface="Wingdings 2" pitchFamily="18" charset="2"/>
              <a:buNone/>
            </a:pPr>
            <a:endParaRPr lang="en-US" altLang="zh-TW" smtClean="0"/>
          </a:p>
          <a:p>
            <a:pPr marL="514350" indent="-514350" eaLnBrk="1" hangingPunct="1">
              <a:buFont typeface="Arial" charset="0"/>
              <a:buChar char="•"/>
            </a:pPr>
            <a:r>
              <a:rPr lang="zh-TW" altLang="zh-TW" smtClean="0"/>
              <a:t>那人獨居不好</a:t>
            </a:r>
            <a:endParaRPr lang="en-US" altLang="zh-TW" smtClean="0"/>
          </a:p>
          <a:p>
            <a:pPr marL="514350" indent="-514350" eaLnBrk="1" hangingPunct="1">
              <a:buFont typeface="Arial" charset="0"/>
              <a:buChar char="•"/>
            </a:pPr>
            <a:endParaRPr lang="en-US" altLang="zh-TW" smtClean="0">
              <a:solidFill>
                <a:srgbClr val="FF0000"/>
              </a:solidFill>
            </a:endParaRPr>
          </a:p>
          <a:p>
            <a:pPr marL="514350" indent="-514350" eaLnBrk="1" hangingPunct="1">
              <a:buFont typeface="Constantia" pitchFamily="18" charset="0"/>
              <a:buAutoNum type="arabicPeriod" startAt="5"/>
            </a:pPr>
            <a:r>
              <a:rPr lang="zh-TW" altLang="zh-TW" smtClean="0"/>
              <a:t>更璀璨的明天</a:t>
            </a:r>
            <a:endParaRPr lang="zh-TW" altLang="en-US" smtClean="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t>靈命觀</a:t>
            </a:r>
            <a:endParaRPr lang="zh-TW" altLang="en-US" dirty="0"/>
          </a:p>
        </p:txBody>
      </p:sp>
      <p:sp>
        <p:nvSpPr>
          <p:cNvPr id="5" name="文字版面配置區 4"/>
          <p:cNvSpPr>
            <a:spLocks noGrp="1"/>
          </p:cNvSpPr>
          <p:nvPr>
            <p:ph type="body" idx="1"/>
          </p:nvPr>
        </p:nvSpPr>
        <p:spPr/>
        <p:txBody>
          <a:bodyPr/>
          <a:lstStyle/>
          <a:p>
            <a:r>
              <a:rPr lang="en-US" altLang="zh-TW" dirty="0" smtClean="0"/>
              <a:t>CH9</a:t>
            </a: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pPr lvl="0"/>
            <a:r>
              <a:rPr lang="zh-TW" altLang="en-US" sz="4800" dirty="0" smtClean="0"/>
              <a:t>壹</a:t>
            </a:r>
            <a:r>
              <a:rPr lang="en-US" altLang="zh-TW" sz="4800" dirty="0" smtClean="0"/>
              <a:t>.</a:t>
            </a:r>
            <a:r>
              <a:rPr lang="zh-TW" altLang="zh-TW" sz="4800" dirty="0" smtClean="0"/>
              <a:t>引言</a:t>
            </a:r>
            <a:endParaRPr lang="zh-TW" altLang="en-US" dirty="0"/>
          </a:p>
        </p:txBody>
      </p:sp>
      <p:sp>
        <p:nvSpPr>
          <p:cNvPr id="5" name="內容版面配置區 4"/>
          <p:cNvSpPr>
            <a:spLocks noGrp="1"/>
          </p:cNvSpPr>
          <p:nvPr>
            <p:ph idx="1"/>
          </p:nvPr>
        </p:nvSpPr>
        <p:spPr/>
        <p:txBody>
          <a:bodyPr/>
          <a:lstStyle/>
          <a:p>
            <a:pPr lvl="1">
              <a:buFont typeface="Wingdings" pitchFamily="2" charset="2"/>
              <a:buChar char="l"/>
            </a:pPr>
            <a:r>
              <a:rPr lang="zh-TW" altLang="zh-TW" sz="2800" dirty="0" smtClean="0"/>
              <a:t>能與不能承載生命重量的靈命觀</a:t>
            </a:r>
          </a:p>
          <a:p>
            <a:pPr lvl="1">
              <a:buFont typeface="Wingdings" pitchFamily="2" charset="2"/>
              <a:buChar char="l"/>
            </a:pPr>
            <a:r>
              <a:rPr lang="zh-TW" altLang="zh-TW" sz="2800" dirty="0" smtClean="0"/>
              <a:t>靈命是什麼</a:t>
            </a:r>
            <a:r>
              <a:rPr lang="en-US" altLang="zh-TW" sz="2800" dirty="0" smtClean="0"/>
              <a:t>? </a:t>
            </a:r>
            <a:r>
              <a:rPr lang="zh-TW" altLang="zh-TW" sz="2800" dirty="0" smtClean="0"/>
              <a:t>與神學有何不同</a:t>
            </a:r>
            <a:r>
              <a:rPr lang="en-US" altLang="zh-TW" sz="2800" dirty="0" smtClean="0"/>
              <a:t>?</a:t>
            </a:r>
            <a:endParaRPr lang="zh-TW" altLang="zh-TW" sz="2800" dirty="0" smtClean="0"/>
          </a:p>
          <a:p>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412776"/>
            <a:ext cx="7467600" cy="1143000"/>
          </a:xfrm>
        </p:spPr>
        <p:txBody>
          <a:bodyPr>
            <a:normAutofit fontScale="90000"/>
          </a:bodyPr>
          <a:lstStyle/>
          <a:p>
            <a:pPr lvl="0"/>
            <a:r>
              <a:rPr lang="zh-TW" altLang="en-US" dirty="0" smtClean="0"/>
              <a:t>貳</a:t>
            </a:r>
            <a:r>
              <a:rPr lang="en-US" altLang="zh-TW" dirty="0" smtClean="0"/>
              <a:t>.</a:t>
            </a:r>
            <a:r>
              <a:rPr lang="zh-TW" altLang="zh-TW" dirty="0" smtClean="0"/>
              <a:t>主導神人相交的是神的恩典</a:t>
            </a:r>
            <a:endParaRPr lang="zh-TW" altLang="en-US" dirty="0"/>
          </a:p>
        </p:txBody>
      </p:sp>
      <p:sp>
        <p:nvSpPr>
          <p:cNvPr id="3" name="內容版面配置區 2"/>
          <p:cNvSpPr>
            <a:spLocks noGrp="1"/>
          </p:cNvSpPr>
          <p:nvPr>
            <p:ph idx="1"/>
          </p:nvPr>
        </p:nvSpPr>
        <p:spPr>
          <a:xfrm>
            <a:off x="539552" y="2780928"/>
            <a:ext cx="7467600" cy="4525963"/>
          </a:xfrm>
        </p:spPr>
        <p:txBody>
          <a:bodyPr/>
          <a:lstStyle/>
          <a:p>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836712"/>
            <a:ext cx="7467600" cy="1143000"/>
          </a:xfrm>
        </p:spPr>
        <p:txBody>
          <a:bodyPr>
            <a:normAutofit fontScale="90000"/>
          </a:bodyPr>
          <a:lstStyle/>
          <a:p>
            <a:pPr lvl="0"/>
            <a:r>
              <a:rPr lang="zh-TW" altLang="en-US" dirty="0" smtClean="0"/>
              <a:t>叁</a:t>
            </a:r>
            <a:r>
              <a:rPr lang="en-US" altLang="zh-TW" dirty="0" smtClean="0"/>
              <a:t>.</a:t>
            </a:r>
            <a:r>
              <a:rPr lang="zh-TW" altLang="zh-TW" dirty="0" smtClean="0"/>
              <a:t>真實的靈性由真實的人性開始</a:t>
            </a:r>
            <a:r>
              <a:rPr lang="en-US" altLang="zh-TW" dirty="0" smtClean="0"/>
              <a:t>(true spirituality starts with true humanity)</a:t>
            </a:r>
            <a:endParaRPr lang="zh-TW" altLang="en-US" dirty="0"/>
          </a:p>
        </p:txBody>
      </p:sp>
      <p:sp>
        <p:nvSpPr>
          <p:cNvPr id="3" name="內容版面配置區 2"/>
          <p:cNvSpPr>
            <a:spLocks noGrp="1"/>
          </p:cNvSpPr>
          <p:nvPr>
            <p:ph idx="1"/>
          </p:nvPr>
        </p:nvSpPr>
        <p:spPr>
          <a:xfrm>
            <a:off x="395536" y="2852936"/>
            <a:ext cx="7467600" cy="4525963"/>
          </a:xfrm>
        </p:spPr>
        <p:txBody>
          <a:bodyPr/>
          <a:lstStyle/>
          <a:p>
            <a:pPr marL="420624" lvl="1" indent="-384048">
              <a:buSzPct val="80000"/>
              <a:buFont typeface="Wingdings 2"/>
              <a:buChar char=""/>
            </a:pPr>
            <a:r>
              <a:rPr lang="zh-TW" altLang="zh-TW" sz="2800" dirty="0" smtClean="0"/>
              <a:t>醫治、護理和背負</a:t>
            </a:r>
            <a:r>
              <a:rPr lang="en-US" altLang="zh-TW" sz="2800" dirty="0" smtClean="0"/>
              <a:t>(to cure, to care and to bear)</a:t>
            </a:r>
            <a:endParaRPr lang="zh-TW" altLang="zh-TW" sz="2800" dirty="0" smtClean="0"/>
          </a:p>
          <a:p>
            <a:endParaRPr lang="zh-TW"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692696"/>
            <a:ext cx="7467600" cy="1143000"/>
          </a:xfrm>
        </p:spPr>
        <p:txBody>
          <a:bodyPr>
            <a:normAutofit fontScale="90000"/>
          </a:bodyPr>
          <a:lstStyle/>
          <a:p>
            <a:pPr lvl="0"/>
            <a:r>
              <a:rPr lang="zh-TW" altLang="en-US" dirty="0" smtClean="0"/>
              <a:t>肆</a:t>
            </a:r>
            <a:r>
              <a:rPr lang="en-US" altLang="zh-TW" dirty="0" smtClean="0"/>
              <a:t>.</a:t>
            </a:r>
            <a:r>
              <a:rPr lang="zh-TW" altLang="zh-TW" dirty="0" smtClean="0"/>
              <a:t>靈命的歷程是隨內住的聖靈與自己相遇</a:t>
            </a:r>
            <a:r>
              <a:rPr lang="en-US" altLang="zh-TW" dirty="0" smtClean="0"/>
              <a:t>—</a:t>
            </a:r>
            <a:r>
              <a:rPr lang="zh-TW" altLang="zh-TW" dirty="0" smtClean="0"/>
              <a:t>內程</a:t>
            </a:r>
            <a:r>
              <a:rPr lang="en-US" altLang="zh-TW" dirty="0" smtClean="0"/>
              <a:t>(inward journey)</a:t>
            </a:r>
            <a:endParaRPr lang="zh-TW" altLang="en-US" dirty="0"/>
          </a:p>
        </p:txBody>
      </p:sp>
      <p:sp>
        <p:nvSpPr>
          <p:cNvPr id="3" name="內容版面配置區 2"/>
          <p:cNvSpPr>
            <a:spLocks noGrp="1"/>
          </p:cNvSpPr>
          <p:nvPr>
            <p:ph idx="1"/>
          </p:nvPr>
        </p:nvSpPr>
        <p:spPr>
          <a:xfrm>
            <a:off x="467544" y="2636912"/>
            <a:ext cx="7467600" cy="4525963"/>
          </a:xfrm>
        </p:spPr>
        <p:txBody>
          <a:bodyPr/>
          <a:lstStyle/>
          <a:p>
            <a:pPr lvl="1"/>
            <a:r>
              <a:rPr lang="zh-TW" altLang="zh-TW" sz="2800" dirty="0" smtClean="0"/>
              <a:t>內在的基督</a:t>
            </a:r>
          </a:p>
          <a:p>
            <a:pPr lvl="1"/>
            <a:r>
              <a:rPr lang="zh-TW" altLang="zh-TW" sz="2800" dirty="0" smtClean="0"/>
              <a:t>祕密花園</a:t>
            </a:r>
            <a:r>
              <a:rPr lang="en-US" altLang="zh-TW" sz="2800" dirty="0" smtClean="0"/>
              <a:t>(secret garden)</a:t>
            </a:r>
            <a:endParaRPr lang="zh-TW" altLang="zh-TW" sz="2800" dirty="0" smtClean="0"/>
          </a:p>
          <a:p>
            <a:endParaRPr lang="zh-TW"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764704"/>
            <a:ext cx="7467600" cy="1143000"/>
          </a:xfrm>
        </p:spPr>
        <p:txBody>
          <a:bodyPr>
            <a:normAutofit fontScale="90000"/>
          </a:bodyPr>
          <a:lstStyle/>
          <a:p>
            <a:pPr lvl="0"/>
            <a:r>
              <a:rPr lang="zh-TW" altLang="en-US" dirty="0" smtClean="0"/>
              <a:t>伍</a:t>
            </a:r>
            <a:r>
              <a:rPr lang="en-US" altLang="zh-TW" dirty="0" smtClean="0"/>
              <a:t>.</a:t>
            </a:r>
            <a:r>
              <a:rPr lang="zh-TW" altLang="zh-TW" dirty="0" smtClean="0"/>
              <a:t>靈命的進程擺動於</a:t>
            </a:r>
            <a:r>
              <a:rPr lang="en-US" altLang="zh-TW" dirty="0" smtClean="0"/>
              <a:t>”</a:t>
            </a:r>
            <a:r>
              <a:rPr lang="zh-TW" altLang="zh-TW" dirty="0" smtClean="0"/>
              <a:t>靈枯</a:t>
            </a:r>
            <a:r>
              <a:rPr lang="en-US" altLang="zh-TW" dirty="0" smtClean="0"/>
              <a:t>”</a:t>
            </a:r>
            <a:r>
              <a:rPr lang="zh-TW" altLang="zh-TW" dirty="0" smtClean="0"/>
              <a:t>與</a:t>
            </a:r>
            <a:r>
              <a:rPr lang="en-US" altLang="zh-TW" dirty="0" smtClean="0"/>
              <a:t>”</a:t>
            </a:r>
            <a:r>
              <a:rPr lang="zh-TW" altLang="zh-TW" dirty="0" smtClean="0"/>
              <a:t>靈慰</a:t>
            </a:r>
            <a:r>
              <a:rPr lang="en-US" altLang="zh-TW" dirty="0" smtClean="0"/>
              <a:t>”</a:t>
            </a:r>
            <a:r>
              <a:rPr lang="zh-TW" altLang="zh-TW" dirty="0" smtClean="0"/>
              <a:t>之間</a:t>
            </a:r>
            <a:endParaRPr lang="zh-TW" altLang="en-US" dirty="0"/>
          </a:p>
        </p:txBody>
      </p:sp>
      <p:sp>
        <p:nvSpPr>
          <p:cNvPr id="3" name="內容版面配置區 2"/>
          <p:cNvSpPr>
            <a:spLocks noGrp="1"/>
          </p:cNvSpPr>
          <p:nvPr>
            <p:ph idx="1"/>
          </p:nvPr>
        </p:nvSpPr>
        <p:spPr>
          <a:xfrm>
            <a:off x="467544" y="2564904"/>
            <a:ext cx="7467600" cy="4525963"/>
          </a:xfrm>
        </p:spPr>
        <p:txBody>
          <a:bodyPr/>
          <a:lstStyle/>
          <a:p>
            <a:pPr lvl="1"/>
            <a:r>
              <a:rPr lang="en-US" altLang="zh-TW" sz="2800" dirty="0" smtClean="0"/>
              <a:t>”</a:t>
            </a:r>
            <a:r>
              <a:rPr lang="zh-TW" altLang="zh-TW" sz="2800" dirty="0" smtClean="0"/>
              <a:t>靈枯</a:t>
            </a:r>
            <a:r>
              <a:rPr lang="en-US" altLang="zh-TW" sz="2800" dirty="0" smtClean="0"/>
              <a:t>”</a:t>
            </a:r>
            <a:r>
              <a:rPr lang="zh-TW" altLang="zh-TW" sz="2800" dirty="0" smtClean="0"/>
              <a:t>與</a:t>
            </a:r>
            <a:r>
              <a:rPr lang="en-US" altLang="zh-TW" sz="2800" dirty="0" smtClean="0"/>
              <a:t>”</a:t>
            </a:r>
            <a:r>
              <a:rPr lang="zh-TW" altLang="zh-TW" sz="2800" dirty="0" smtClean="0"/>
              <a:t>靈慰</a:t>
            </a:r>
            <a:r>
              <a:rPr lang="en-US" altLang="zh-TW" sz="2800" dirty="0" smtClean="0"/>
              <a:t>”</a:t>
            </a:r>
            <a:r>
              <a:rPr lang="zh-TW" altLang="zh-TW" sz="2800" dirty="0" smtClean="0"/>
              <a:t>帶來信仰的動力、重整與更新</a:t>
            </a:r>
          </a:p>
          <a:p>
            <a:pPr lvl="1"/>
            <a:r>
              <a:rPr lang="zh-TW" altLang="zh-TW" sz="2800" dirty="0" smtClean="0"/>
              <a:t>生命的季節</a:t>
            </a:r>
          </a:p>
          <a:p>
            <a:endParaRPr lang="zh-TW"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052736"/>
            <a:ext cx="7467600" cy="1143000"/>
          </a:xfrm>
        </p:spPr>
        <p:txBody>
          <a:bodyPr>
            <a:normAutofit fontScale="90000"/>
          </a:bodyPr>
          <a:lstStyle/>
          <a:p>
            <a:pPr lvl="0"/>
            <a:r>
              <a:rPr lang="zh-TW" altLang="zh-TW" dirty="0" smtClean="0"/>
              <a:t>結論</a:t>
            </a:r>
            <a:r>
              <a:rPr lang="en-US" altLang="zh-TW" dirty="0" smtClean="0"/>
              <a:t> : </a:t>
            </a:r>
            <a:r>
              <a:rPr lang="zh-TW" altLang="zh-TW" dirty="0" smtClean="0"/>
              <a:t>壞鬼靈命觀之所以壞鬼</a:t>
            </a:r>
            <a:endParaRPr lang="zh-TW" altLang="en-US" dirty="0"/>
          </a:p>
        </p:txBody>
      </p:sp>
      <p:sp>
        <p:nvSpPr>
          <p:cNvPr id="3" name="內容版面配置區 2"/>
          <p:cNvSpPr>
            <a:spLocks noGrp="1"/>
          </p:cNvSpPr>
          <p:nvPr>
            <p:ph idx="1"/>
          </p:nvPr>
        </p:nvSpPr>
        <p:spPr/>
        <p:txBody>
          <a:bodyPr/>
          <a:lstStyle/>
          <a:p>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zh-TW" dirty="0" smtClean="0"/>
              <a:t>創造論的日蝕與信仰</a:t>
            </a:r>
            <a:r>
              <a:rPr lang="zh-TW" altLang="en-US" dirty="0" smtClean="0"/>
              <a:t>架空</a:t>
            </a:r>
            <a:endParaRPr lang="zh-TW" altLang="en-US" dirty="0"/>
          </a:p>
        </p:txBody>
      </p:sp>
      <p:sp>
        <p:nvSpPr>
          <p:cNvPr id="5" name="文字版面配置區 4"/>
          <p:cNvSpPr>
            <a:spLocks noGrp="1"/>
          </p:cNvSpPr>
          <p:nvPr>
            <p:ph type="body" idx="1"/>
          </p:nvPr>
        </p:nvSpPr>
        <p:spPr/>
        <p:txBody>
          <a:bodyPr/>
          <a:lstStyle/>
          <a:p>
            <a:r>
              <a:rPr lang="en-US" altLang="zh-TW" dirty="0" smtClean="0"/>
              <a:t>CH1&amp;2</a:t>
            </a:r>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t>聖經論、論聖經</a:t>
            </a:r>
            <a:endParaRPr lang="zh-TW" altLang="en-US" dirty="0"/>
          </a:p>
        </p:txBody>
      </p:sp>
      <p:sp>
        <p:nvSpPr>
          <p:cNvPr id="5" name="文字版面配置區 4"/>
          <p:cNvSpPr>
            <a:spLocks noGrp="1"/>
          </p:cNvSpPr>
          <p:nvPr>
            <p:ph type="body" idx="1"/>
          </p:nvPr>
        </p:nvSpPr>
        <p:spPr/>
        <p:txBody>
          <a:bodyPr/>
          <a:lstStyle/>
          <a:p>
            <a:r>
              <a:rPr lang="en-US" altLang="zh-TW" dirty="0" smtClean="0"/>
              <a:t>CH3</a:t>
            </a:r>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前言</a:t>
            </a:r>
            <a:endParaRPr lang="zh-TW" altLang="en-US" dirty="0"/>
          </a:p>
        </p:txBody>
      </p:sp>
      <p:sp>
        <p:nvSpPr>
          <p:cNvPr id="3" name="內容版面配置區 2"/>
          <p:cNvSpPr>
            <a:spLocks noGrp="1"/>
          </p:cNvSpPr>
          <p:nvPr>
            <p:ph idx="1"/>
          </p:nvPr>
        </p:nvSpPr>
        <p:spPr/>
        <p:txBody>
          <a:bodyPr/>
          <a:lstStyle/>
          <a:p>
            <a:r>
              <a:rPr lang="zh-TW" altLang="en-US" dirty="0" smtClean="0"/>
              <a:t>當聖經內容無法通過你的理性</a:t>
            </a:r>
            <a:r>
              <a:rPr lang="en-US" altLang="zh-TW" dirty="0" smtClean="0"/>
              <a:t>…</a:t>
            </a:r>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內容概要</a:t>
            </a:r>
            <a:endParaRPr lang="zh-TW" altLang="en-US" dirty="0"/>
          </a:p>
        </p:txBody>
      </p:sp>
      <p:sp>
        <p:nvSpPr>
          <p:cNvPr id="3" name="內容版面配置區 2"/>
          <p:cNvSpPr>
            <a:spLocks noGrp="1"/>
          </p:cNvSpPr>
          <p:nvPr>
            <p:ph idx="1"/>
          </p:nvPr>
        </p:nvSpPr>
        <p:spPr/>
        <p:txBody>
          <a:bodyPr/>
          <a:lstStyle/>
          <a:p>
            <a:r>
              <a:rPr lang="zh-TW" altLang="en-US" dirty="0" smtClean="0"/>
              <a:t>有關於</a:t>
            </a:r>
            <a:r>
              <a:rPr lang="en-US" altLang="zh-TW" dirty="0" smtClean="0"/>
              <a:t>….</a:t>
            </a:r>
          </a:p>
          <a:p>
            <a:pPr lvl="1"/>
            <a:r>
              <a:rPr lang="zh-TW" altLang="en-US" dirty="0" smtClean="0"/>
              <a:t>聖經來源</a:t>
            </a:r>
            <a:endParaRPr lang="en-US" altLang="zh-TW" dirty="0" smtClean="0"/>
          </a:p>
          <a:p>
            <a:pPr lvl="1"/>
            <a:r>
              <a:rPr lang="zh-TW" altLang="en-US" dirty="0" smtClean="0"/>
              <a:t>原文</a:t>
            </a:r>
            <a:endParaRPr lang="en-US" altLang="zh-TW" dirty="0" smtClean="0"/>
          </a:p>
          <a:p>
            <a:pPr lvl="1"/>
            <a:r>
              <a:rPr lang="zh-TW" altLang="en-US" dirty="0" smtClean="0"/>
              <a:t>聖經權威</a:t>
            </a:r>
            <a:endParaRPr lang="en-US" altLang="zh-TW" dirty="0" smtClean="0"/>
          </a:p>
          <a:p>
            <a:pPr lvl="1"/>
            <a:r>
              <a:rPr lang="zh-TW" altLang="en-US" dirty="0" smtClean="0"/>
              <a:t>詮釋、解經</a:t>
            </a:r>
            <a:endParaRPr lang="en-US" altLang="zh-TW" dirty="0" smtClean="0"/>
          </a:p>
          <a:p>
            <a:pPr lvl="1"/>
            <a:r>
              <a:rPr lang="zh-TW" altLang="en-US" dirty="0" smtClean="0"/>
              <a:t>教會、靈修</a:t>
            </a:r>
            <a:endParaRPr lang="zh-TW"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聖經來源</a:t>
            </a:r>
            <a:endParaRPr lang="zh-TW" altLang="en-US" dirty="0"/>
          </a:p>
        </p:txBody>
      </p:sp>
      <p:sp>
        <p:nvSpPr>
          <p:cNvPr id="3" name="內容版面配置區 2"/>
          <p:cNvSpPr>
            <a:spLocks noGrp="1"/>
          </p:cNvSpPr>
          <p:nvPr>
            <p:ph idx="1"/>
          </p:nvPr>
        </p:nvSpPr>
        <p:spPr/>
        <p:txBody>
          <a:bodyPr>
            <a:normAutofit/>
          </a:bodyPr>
          <a:lstStyle/>
          <a:p>
            <a:r>
              <a:rPr lang="zh-TW" altLang="en-US" dirty="0" smtClean="0"/>
              <a:t>神的默示、靈的感動、人的文字－</a:t>
            </a:r>
            <a:r>
              <a:rPr lang="en-US" altLang="zh-TW" dirty="0" smtClean="0"/>
              <a:t>『</a:t>
            </a:r>
            <a:r>
              <a:rPr lang="zh-TW" altLang="en-US" dirty="0" smtClean="0"/>
              <a:t>文字是一種表達的符號，而這種作為傳遞意義的符號本身並不一定有既定和必然的意思。相反地，我們要認識的真理卻存在著絕對終極意義。</a:t>
            </a:r>
            <a:r>
              <a:rPr lang="en-US" altLang="zh-TW" dirty="0" smtClean="0"/>
              <a:t>』</a:t>
            </a:r>
          </a:p>
          <a:p>
            <a:r>
              <a:rPr lang="zh-TW" altLang="en-US" dirty="0" smtClean="0"/>
              <a:t>和合本、德文←拉丁文←新、舊約希臘文譯本、希臘文</a:t>
            </a:r>
            <a:r>
              <a:rPr lang="en-US" altLang="zh-TW" dirty="0" smtClean="0"/>
              <a:t>…etc</a:t>
            </a:r>
            <a:endParaRPr lang="zh-TW"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原文</a:t>
            </a:r>
            <a:endParaRPr lang="zh-TW" altLang="en-US" dirty="0"/>
          </a:p>
        </p:txBody>
      </p:sp>
      <p:sp>
        <p:nvSpPr>
          <p:cNvPr id="3" name="內容版面配置區 2"/>
          <p:cNvSpPr>
            <a:spLocks noGrp="1"/>
          </p:cNvSpPr>
          <p:nvPr>
            <p:ph idx="1"/>
          </p:nvPr>
        </p:nvSpPr>
        <p:spPr/>
        <p:txBody>
          <a:bodyPr/>
          <a:lstStyle/>
          <a:p>
            <a:r>
              <a:rPr lang="zh-TW" altLang="en-US" dirty="0" smtClean="0"/>
              <a:t>原文＝神的話語</a:t>
            </a:r>
            <a:endParaRPr lang="en-US" altLang="zh-TW" dirty="0" smtClean="0"/>
          </a:p>
          <a:p>
            <a:r>
              <a:rPr lang="zh-TW" altLang="en-US" dirty="0" smtClean="0"/>
              <a:t>每個國家的文字、語言都不同，且還會隨著時代改變。</a:t>
            </a:r>
            <a:endParaRPr lang="en-US" altLang="zh-TW" dirty="0" smtClean="0"/>
          </a:p>
          <a:p>
            <a:r>
              <a:rPr lang="zh-TW" altLang="en-US" dirty="0" smtClean="0"/>
              <a:t>學術研究的參考</a:t>
            </a:r>
            <a:endParaRPr lang="en-US" altLang="zh-TW" dirty="0" smtClean="0"/>
          </a:p>
          <a:p>
            <a:endParaRPr lang="zh-TW"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聖經權威</a:t>
            </a:r>
            <a:endParaRPr lang="zh-TW" altLang="en-US" dirty="0"/>
          </a:p>
        </p:txBody>
      </p:sp>
      <p:sp>
        <p:nvSpPr>
          <p:cNvPr id="3" name="內容版面配置區 2"/>
          <p:cNvSpPr>
            <a:spLocks noGrp="1"/>
          </p:cNvSpPr>
          <p:nvPr>
            <p:ph idx="1"/>
          </p:nvPr>
        </p:nvSpPr>
        <p:spPr/>
        <p:txBody>
          <a:bodyPr/>
          <a:lstStyle/>
          <a:p>
            <a:r>
              <a:rPr lang="zh-TW" altLang="en-US" dirty="0" smtClean="0"/>
              <a:t>聖經無誤</a:t>
            </a:r>
            <a:r>
              <a:rPr lang="en-US" altLang="zh-TW" dirty="0" smtClean="0"/>
              <a:t>?!</a:t>
            </a:r>
          </a:p>
          <a:p>
            <a:r>
              <a:rPr lang="zh-TW" altLang="en-US" dirty="0" smtClean="0"/>
              <a:t>正典是指神所默示的經卷經過數千年、數萬代的群體們參與後，最終被信仰群體所確立和肯定</a:t>
            </a:r>
            <a:endParaRPr lang="en-US" altLang="zh-TW" dirty="0" smtClean="0"/>
          </a:p>
          <a:p>
            <a:endParaRPr lang="zh-TW"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詮釋、解經</a:t>
            </a:r>
            <a:endParaRPr lang="zh-TW" altLang="en-US" dirty="0"/>
          </a:p>
        </p:txBody>
      </p:sp>
      <p:sp>
        <p:nvSpPr>
          <p:cNvPr id="3" name="內容版面配置區 2"/>
          <p:cNvSpPr>
            <a:spLocks noGrp="1"/>
          </p:cNvSpPr>
          <p:nvPr>
            <p:ph idx="1"/>
          </p:nvPr>
        </p:nvSpPr>
        <p:spPr/>
        <p:txBody>
          <a:bodyPr/>
          <a:lstStyle/>
          <a:p>
            <a:r>
              <a:rPr lang="zh-TW" altLang="en-US" dirty="0" smtClean="0"/>
              <a:t>假若有三個同樣認信的人，在閱讀同一段經文時卻得出三個不同的理解，有人說這個解釋是他昨天經過祈禱後聖靈感動而有的，有人說是他經過原文研究而有的結論</a:t>
            </a:r>
            <a:r>
              <a:rPr lang="en-US" altLang="zh-TW" dirty="0" smtClean="0"/>
              <a:t>…..</a:t>
            </a:r>
            <a:r>
              <a:rPr lang="zh-TW" altLang="en-US" dirty="0" smtClean="0"/>
              <a:t>究竟</a:t>
            </a:r>
            <a:r>
              <a:rPr lang="en-US" altLang="zh-TW" dirty="0" smtClean="0"/>
              <a:t>….??</a:t>
            </a:r>
          </a:p>
          <a:p>
            <a:r>
              <a:rPr lang="zh-TW" altLang="en-US" dirty="0" smtClean="0"/>
              <a:t>個體</a:t>
            </a:r>
            <a:r>
              <a:rPr lang="en-US" altLang="zh-TW" dirty="0" smtClean="0"/>
              <a:t>(</a:t>
            </a:r>
            <a:r>
              <a:rPr lang="zh-TW" altLang="en-US" dirty="0" smtClean="0"/>
              <a:t>個人</a:t>
            </a:r>
            <a:r>
              <a:rPr lang="en-US" altLang="zh-TW" dirty="0" smtClean="0"/>
              <a:t>)</a:t>
            </a:r>
            <a:r>
              <a:rPr lang="zh-TW" altLang="en-US" dirty="0" smtClean="0"/>
              <a:t>的詮釋、教會的詮釋、本土的詮釋</a:t>
            </a:r>
            <a:endParaRPr lang="zh-TW"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教會、靈修</a:t>
            </a:r>
            <a:endParaRPr lang="zh-TW" altLang="en-US" dirty="0"/>
          </a:p>
        </p:txBody>
      </p:sp>
      <p:sp>
        <p:nvSpPr>
          <p:cNvPr id="3" name="內容版面配置區 2"/>
          <p:cNvSpPr>
            <a:spLocks noGrp="1"/>
          </p:cNvSpPr>
          <p:nvPr>
            <p:ph idx="1"/>
          </p:nvPr>
        </p:nvSpPr>
        <p:spPr/>
        <p:txBody>
          <a:bodyPr/>
          <a:lstStyle/>
          <a:p>
            <a:r>
              <a:rPr lang="zh-TW" altLang="en-US" dirty="0" smtClean="0"/>
              <a:t>使用聖經的教會、使用教會的聖靈</a:t>
            </a:r>
            <a:endParaRPr lang="en-US" altLang="zh-TW" dirty="0" smtClean="0"/>
          </a:p>
          <a:p>
            <a:r>
              <a:rPr lang="zh-TW" altLang="en-US" dirty="0" smtClean="0"/>
              <a:t>以經修靈、以靈修經</a:t>
            </a:r>
            <a:endParaRPr lang="zh-TW"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最後</a:t>
            </a:r>
            <a:r>
              <a:rPr lang="en-US" altLang="zh-TW" dirty="0" smtClean="0"/>
              <a:t>&amp;</a:t>
            </a:r>
            <a:r>
              <a:rPr lang="zh-TW" altLang="en-US" dirty="0" smtClean="0"/>
              <a:t>小結</a:t>
            </a:r>
            <a:br>
              <a:rPr lang="zh-TW" altLang="en-US" dirty="0" smtClean="0"/>
            </a:br>
            <a:endParaRPr lang="zh-TW" altLang="en-US" dirty="0"/>
          </a:p>
        </p:txBody>
      </p:sp>
      <p:sp>
        <p:nvSpPr>
          <p:cNvPr id="4" name="文字版面配置區 3"/>
          <p:cNvSpPr>
            <a:spLocks noGrp="1"/>
          </p:cNvSpPr>
          <p:nvPr>
            <p:ph type="body" idx="1"/>
          </p:nvPr>
        </p:nvSpPr>
        <p:spPr/>
        <p:txBody>
          <a:bodyPr/>
          <a:lstStyle/>
          <a:p>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en-US" smtClean="0"/>
              <a:t>前言</a:t>
            </a:r>
            <a:endParaRPr lang="zh-TW" altLang="en-US"/>
          </a:p>
        </p:txBody>
      </p:sp>
      <p:sp>
        <p:nvSpPr>
          <p:cNvPr id="6147" name="直排文字版面配置區 2"/>
          <p:cNvSpPr>
            <a:spLocks noGrp="1"/>
          </p:cNvSpPr>
          <p:nvPr>
            <p:ph type="body" orient="vert" idx="1"/>
          </p:nvPr>
        </p:nvSpPr>
        <p:spPr/>
        <p:txBody>
          <a:bodyPr vert="horz">
            <a:normAutofit lnSpcReduction="10000"/>
          </a:bodyPr>
          <a:lstStyle/>
          <a:p>
            <a:pPr eaLnBrk="1" hangingPunct="1"/>
            <a:r>
              <a:rPr lang="zh-TW" altLang="zh-TW" smtClean="0"/>
              <a:t>『若我們的信仰只徒具空殼且不能再改變及承載我們的生命，信仰變得過時不合用，成為我們的壞鬼神學』。</a:t>
            </a:r>
            <a:endParaRPr lang="en-US" altLang="zh-TW" smtClean="0"/>
          </a:p>
          <a:p>
            <a:pPr eaLnBrk="1" hangingPunct="1">
              <a:buFont typeface="Wingdings 2" pitchFamily="18" charset="2"/>
              <a:buNone/>
            </a:pPr>
            <a:endParaRPr lang="en-US" altLang="zh-TW" smtClean="0"/>
          </a:p>
          <a:p>
            <a:pPr eaLnBrk="1" hangingPunct="1"/>
            <a:r>
              <a:rPr lang="zh-TW" altLang="en-US" smtClean="0"/>
              <a:t>壞鬼神學</a:t>
            </a:r>
            <a:r>
              <a:rPr lang="en-US" altLang="zh-TW" smtClean="0"/>
              <a:t>:</a:t>
            </a:r>
            <a:r>
              <a:rPr lang="zh-TW" altLang="en-US" smtClean="0"/>
              <a:t>稱為一種過期、沒有更新而變壞的神學</a:t>
            </a:r>
            <a:endParaRPr lang="en-US" altLang="zh-TW" smtClean="0"/>
          </a:p>
          <a:p>
            <a:pPr eaLnBrk="1" hangingPunct="1"/>
            <a:endParaRPr lang="en-US" altLang="zh-TW" smtClean="0"/>
          </a:p>
          <a:p>
            <a:pPr eaLnBrk="1" hangingPunct="1"/>
            <a:r>
              <a:rPr lang="zh-TW" altLang="en-US" smtClean="0"/>
              <a:t>神造人，不是叫我們成為一個永恆的嬰孩，乃是要我們成長。</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descr="images (2).jpg"/>
          <p:cNvPicPr>
            <a:picLocks noChangeAspect="1"/>
          </p:cNvPicPr>
          <p:nvPr/>
        </p:nvPicPr>
        <p:blipFill>
          <a:blip r:embed="rId2" cstate="print"/>
          <a:stretch>
            <a:fillRect/>
          </a:stretch>
        </p:blipFill>
        <p:spPr>
          <a:xfrm>
            <a:off x="4337190" y="3284984"/>
            <a:ext cx="4339265" cy="3168352"/>
          </a:xfrm>
          <a:prstGeom prst="rect">
            <a:avLst/>
          </a:prstGeom>
          <a:ln>
            <a:noFill/>
          </a:ln>
          <a:effectLst>
            <a:softEdge rad="112500"/>
          </a:effectLst>
        </p:spPr>
      </p:pic>
      <p:sp>
        <p:nvSpPr>
          <p:cNvPr id="2" name="標題 1"/>
          <p:cNvSpPr>
            <a:spLocks noGrp="1"/>
          </p:cNvSpPr>
          <p:nvPr>
            <p:ph type="title"/>
          </p:nvPr>
        </p:nvSpPr>
        <p:spPr/>
        <p:txBody>
          <a:bodyPr/>
          <a:lstStyle/>
          <a:p>
            <a:pPr eaLnBrk="1" fontAlgn="auto" hangingPunct="1">
              <a:spcAft>
                <a:spcPts val="0"/>
              </a:spcAft>
              <a:defRPr/>
            </a:pPr>
            <a:r>
              <a:rPr lang="zh-TW" altLang="zh-TW" b="1" dirty="0" smtClean="0"/>
              <a:t>創造論的日蝕與信仰</a:t>
            </a:r>
            <a:r>
              <a:rPr lang="zh-TW" altLang="en-US" b="1" dirty="0" smtClean="0"/>
              <a:t>架空</a:t>
            </a:r>
            <a:endParaRPr lang="zh-TW" altLang="en-US" dirty="0"/>
          </a:p>
        </p:txBody>
      </p:sp>
      <p:sp>
        <p:nvSpPr>
          <p:cNvPr id="7172" name="直排文字版面配置區 2"/>
          <p:cNvSpPr>
            <a:spLocks noGrp="1"/>
          </p:cNvSpPr>
          <p:nvPr>
            <p:ph type="body" orient="vert" idx="1"/>
          </p:nvPr>
        </p:nvSpPr>
        <p:spPr>
          <a:xfrm>
            <a:off x="457200" y="1916113"/>
            <a:ext cx="8229600" cy="4210050"/>
          </a:xfrm>
        </p:spPr>
        <p:txBody>
          <a:bodyPr vert="horz"/>
          <a:lstStyle/>
          <a:p>
            <a:pPr eaLnBrk="1" hangingPunct="1"/>
            <a:r>
              <a:rPr lang="zh-TW" altLang="zh-TW" smtClean="0"/>
              <a:t>兩章主重點是在於</a:t>
            </a:r>
            <a:r>
              <a:rPr lang="zh-TW" altLang="zh-TW" smtClean="0">
                <a:solidFill>
                  <a:srgbClr val="FF0000"/>
                </a:solidFill>
              </a:rPr>
              <a:t>將創造論重新定位</a:t>
            </a:r>
            <a:r>
              <a:rPr lang="zh-TW" altLang="zh-TW" smtClean="0"/>
              <a:t>，看清它承託的信仰架構，繼而檢</a:t>
            </a:r>
            <a:r>
              <a:rPr lang="zh-TW" altLang="en-US" smtClean="0"/>
              <a:t>視</a:t>
            </a:r>
            <a:r>
              <a:rPr lang="zh-TW" altLang="zh-TW" smtClean="0"/>
              <a:t>它的內容和重要的地方，以及它引申的生活意義。</a:t>
            </a:r>
          </a:p>
          <a:p>
            <a:pPr eaLnBrk="1" hangingPunct="1"/>
            <a:endParaRPr lang="zh-TW"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zh-TW" b="1" smtClean="0"/>
              <a:t>創造論的日蝕與信仰</a:t>
            </a:r>
            <a:r>
              <a:rPr lang="zh-TW" altLang="en-US" b="1" smtClean="0"/>
              <a:t>架空</a:t>
            </a:r>
            <a:r>
              <a:rPr altLang="zh-TW" b="1" smtClean="0"/>
              <a:t>(</a:t>
            </a:r>
            <a:r>
              <a:rPr lang="zh-TW" altLang="en-US" b="1" smtClean="0"/>
              <a:t>一</a:t>
            </a:r>
            <a:r>
              <a:rPr altLang="zh-TW" b="1" smtClean="0"/>
              <a:t>)</a:t>
            </a:r>
            <a:endParaRPr lang="zh-TW" altLang="en-US"/>
          </a:p>
        </p:txBody>
      </p:sp>
      <p:sp>
        <p:nvSpPr>
          <p:cNvPr id="8195" name="直排文字版面配置區 2"/>
          <p:cNvSpPr>
            <a:spLocks noGrp="1"/>
          </p:cNvSpPr>
          <p:nvPr>
            <p:ph type="body" orient="vert" idx="1"/>
          </p:nvPr>
        </p:nvSpPr>
        <p:spPr/>
        <p:txBody>
          <a:bodyPr vert="horz">
            <a:normAutofit fontScale="92500" lnSpcReduction="10000"/>
          </a:bodyPr>
          <a:lstStyle/>
          <a:p>
            <a:pPr eaLnBrk="1" hangingPunct="1"/>
            <a:r>
              <a:rPr lang="zh-TW" altLang="zh-TW" u="sng" smtClean="0"/>
              <a:t>創造論承託的信仰綱要</a:t>
            </a:r>
            <a:r>
              <a:rPr lang="en-US" altLang="zh-TW" smtClean="0"/>
              <a:t>:</a:t>
            </a:r>
            <a:r>
              <a:rPr lang="zh-TW" altLang="zh-TW" smtClean="0"/>
              <a:t>創造、救贖、再來觀貫穿</a:t>
            </a:r>
            <a:r>
              <a:rPr lang="en-US" altLang="zh-TW" smtClean="0"/>
              <a:t>-&gt;</a:t>
            </a:r>
            <a:r>
              <a:rPr lang="zh-TW" altLang="zh-TW" smtClean="0"/>
              <a:t>忽略即產生日蝕</a:t>
            </a:r>
            <a:endParaRPr lang="en-US" altLang="zh-TW" smtClean="0"/>
          </a:p>
          <a:p>
            <a:pPr eaLnBrk="1" hangingPunct="1">
              <a:buFont typeface="Wingdings 2" pitchFamily="18" charset="2"/>
              <a:buNone/>
            </a:pPr>
            <a:endParaRPr lang="en-US" altLang="zh-TW" smtClean="0"/>
          </a:p>
          <a:p>
            <a:pPr eaLnBrk="1" hangingPunct="1"/>
            <a:r>
              <a:rPr lang="zh-TW" altLang="zh-TW" u="sng" smtClean="0"/>
              <a:t>世界全場景</a:t>
            </a:r>
            <a:r>
              <a:rPr lang="en-US" altLang="zh-TW" smtClean="0"/>
              <a:t>:</a:t>
            </a:r>
            <a:r>
              <a:rPr lang="zh-TW" altLang="zh-TW" smtClean="0"/>
              <a:t>上帝</a:t>
            </a:r>
            <a:r>
              <a:rPr lang="en-US" altLang="zh-TW" smtClean="0"/>
              <a:t>-</a:t>
            </a:r>
            <a:r>
              <a:rPr lang="zh-TW" altLang="zh-TW" smtClean="0"/>
              <a:t>人</a:t>
            </a:r>
            <a:r>
              <a:rPr lang="en-US" altLang="zh-TW" smtClean="0"/>
              <a:t>-</a:t>
            </a:r>
            <a:r>
              <a:rPr lang="zh-TW" altLang="zh-TW" smtClean="0"/>
              <a:t>世界。</a:t>
            </a:r>
            <a:endParaRPr lang="en-US" altLang="zh-TW" smtClean="0"/>
          </a:p>
          <a:p>
            <a:pPr eaLnBrk="1" hangingPunct="1"/>
            <a:endParaRPr lang="en-US" altLang="zh-TW" smtClean="0"/>
          </a:p>
          <a:p>
            <a:pPr eaLnBrk="1" hangingPunct="1"/>
            <a:r>
              <a:rPr lang="zh-TW" altLang="zh-TW" u="sng" smtClean="0"/>
              <a:t>兩極世界觀</a:t>
            </a:r>
            <a:r>
              <a:rPr lang="en-US" altLang="zh-TW" smtClean="0"/>
              <a:t>:</a:t>
            </a:r>
            <a:r>
              <a:rPr lang="zh-TW" altLang="zh-TW" smtClean="0"/>
              <a:t>理性者在全場景中忽略了上帝的重要位置，感性者卻把世界的獨立性全然刪去，創造論卻能提供顧及這全場景的世界觀，從而對人生、際遇、心靈和物質世界提供承載力。</a:t>
            </a:r>
            <a:endParaRPr lang="zh-TW"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images (1).jpg"/>
          <p:cNvPicPr>
            <a:picLocks noChangeAspect="1"/>
          </p:cNvPicPr>
          <p:nvPr/>
        </p:nvPicPr>
        <p:blipFill>
          <a:blip r:embed="rId2" cstate="print"/>
          <a:stretch>
            <a:fillRect/>
          </a:stretch>
        </p:blipFill>
        <p:spPr>
          <a:xfrm>
            <a:off x="5148064" y="188640"/>
            <a:ext cx="3816424" cy="6408712"/>
          </a:xfrm>
          <a:prstGeom prst="rect">
            <a:avLst/>
          </a:prstGeom>
          <a:ln>
            <a:noFill/>
          </a:ln>
          <a:effectLst>
            <a:softEdge rad="112500"/>
          </a:effectLst>
        </p:spPr>
      </p:pic>
      <p:sp>
        <p:nvSpPr>
          <p:cNvPr id="2" name="標題 1"/>
          <p:cNvSpPr>
            <a:spLocks noGrp="1"/>
          </p:cNvSpPr>
          <p:nvPr>
            <p:ph type="title"/>
          </p:nvPr>
        </p:nvSpPr>
        <p:spPr/>
        <p:txBody>
          <a:bodyPr/>
          <a:lstStyle/>
          <a:p>
            <a:pPr eaLnBrk="1" fontAlgn="auto" hangingPunct="1">
              <a:spcAft>
                <a:spcPts val="0"/>
              </a:spcAft>
              <a:defRPr/>
            </a:pPr>
            <a:r>
              <a:rPr lang="zh-TW" altLang="zh-TW" b="1" smtClean="0"/>
              <a:t>創造論的日蝕與信仰</a:t>
            </a:r>
            <a:r>
              <a:rPr lang="zh-TW" altLang="en-US" b="1" smtClean="0"/>
              <a:t>架空</a:t>
            </a:r>
            <a:r>
              <a:rPr altLang="zh-TW" b="1" smtClean="0"/>
              <a:t>(</a:t>
            </a:r>
            <a:r>
              <a:rPr lang="zh-TW" altLang="en-US" b="1" smtClean="0"/>
              <a:t>一</a:t>
            </a:r>
            <a:r>
              <a:rPr altLang="zh-TW" b="1" smtClean="0"/>
              <a:t>)</a:t>
            </a:r>
            <a:endParaRPr lang="zh-TW" altLang="en-US"/>
          </a:p>
        </p:txBody>
      </p:sp>
      <p:sp>
        <p:nvSpPr>
          <p:cNvPr id="3" name="直排文字版面配置區 2"/>
          <p:cNvSpPr>
            <a:spLocks noGrp="1"/>
          </p:cNvSpPr>
          <p:nvPr>
            <p:ph type="body" orient="vert" idx="1"/>
          </p:nvPr>
        </p:nvSpPr>
        <p:spPr/>
        <p:txBody>
          <a:bodyPr vert="horz">
            <a:normAutofit/>
          </a:bodyPr>
          <a:lstStyle/>
          <a:p>
            <a:pPr marL="274320" indent="-274320" eaLnBrk="1" fontAlgn="auto" hangingPunct="1">
              <a:spcAft>
                <a:spcPts val="0"/>
              </a:spcAft>
              <a:buFont typeface="Wingdings 2"/>
              <a:buChar char=""/>
              <a:defRPr/>
            </a:pPr>
            <a:r>
              <a:rPr lang="zh-TW" altLang="zh-TW" dirty="0" smtClean="0"/>
              <a:t>創造論的三前設</a:t>
            </a:r>
            <a:r>
              <a:rPr lang="en-US" altLang="zh-TW" dirty="0" smtClean="0"/>
              <a:t>:</a:t>
            </a:r>
            <a:endParaRPr lang="zh-TW" altLang="zh-TW" dirty="0" smtClean="0"/>
          </a:p>
          <a:p>
            <a:pPr marL="514350" indent="-514350" eaLnBrk="1" fontAlgn="auto" hangingPunct="1">
              <a:spcAft>
                <a:spcPts val="0"/>
              </a:spcAft>
              <a:buFont typeface="+mj-lt"/>
              <a:buAutoNum type="arabicPeriod"/>
              <a:defRPr/>
            </a:pPr>
            <a:r>
              <a:rPr lang="zh-TW" altLang="zh-TW" dirty="0" smtClean="0"/>
              <a:t>從無造有</a:t>
            </a:r>
            <a:endParaRPr lang="en-US" altLang="zh-TW" dirty="0" smtClean="0"/>
          </a:p>
          <a:p>
            <a:pPr marL="514350" indent="-514350" eaLnBrk="1" fontAlgn="auto" hangingPunct="1">
              <a:spcAft>
                <a:spcPts val="0"/>
              </a:spcAft>
              <a:buFont typeface="+mj-lt"/>
              <a:buAutoNum type="arabicPeriod"/>
              <a:defRPr/>
            </a:pPr>
            <a:r>
              <a:rPr lang="zh-TW" altLang="en-US" dirty="0" smtClean="0"/>
              <a:t>神</a:t>
            </a:r>
            <a:r>
              <a:rPr lang="zh-TW" altLang="zh-TW" dirty="0" smtClean="0"/>
              <a:t>藉言語創造</a:t>
            </a:r>
            <a:endParaRPr lang="en-US" altLang="zh-TW" dirty="0" smtClean="0"/>
          </a:p>
          <a:p>
            <a:pPr marL="514350" indent="-514350" eaLnBrk="1" fontAlgn="auto" hangingPunct="1">
              <a:spcAft>
                <a:spcPts val="0"/>
              </a:spcAft>
              <a:buFont typeface="+mj-lt"/>
              <a:buAutoNum type="arabicPeriod"/>
              <a:defRPr/>
            </a:pPr>
            <a:r>
              <a:rPr lang="zh-TW" altLang="en-US" dirty="0" smtClean="0"/>
              <a:t>神</a:t>
            </a:r>
            <a:r>
              <a:rPr lang="zh-TW" altLang="zh-TW" dirty="0" smtClean="0"/>
              <a:t>的繼續創造</a:t>
            </a:r>
            <a:endParaRPr lang="en-US" altLang="zh-TW" dirty="0" smtClean="0"/>
          </a:p>
          <a:p>
            <a:pPr marL="514350" indent="-514350" eaLnBrk="1" fontAlgn="auto" hangingPunct="1">
              <a:spcAft>
                <a:spcPts val="0"/>
              </a:spcAft>
              <a:buFont typeface="+mj-lt"/>
              <a:buAutoNum type="arabicPeriod"/>
              <a:defRPr/>
            </a:pPr>
            <a:endParaRPr lang="en-US" altLang="zh-TW" dirty="0" smtClean="0"/>
          </a:p>
          <a:p>
            <a:pPr marL="514350" indent="-514350" eaLnBrk="1" fontAlgn="auto" hangingPunct="1">
              <a:spcAft>
                <a:spcPts val="0"/>
              </a:spcAft>
              <a:buFont typeface="Wingdings 2"/>
              <a:buChar char=""/>
              <a:defRPr/>
            </a:pPr>
            <a:r>
              <a:rPr lang="zh-TW" altLang="zh-TW" u="sng" dirty="0" smtClean="0"/>
              <a:t>創造論是信仰的核心</a:t>
            </a:r>
            <a:endParaRPr lang="en-US" altLang="zh-TW" dirty="0" smtClean="0"/>
          </a:p>
          <a:p>
            <a:pPr marL="514350" indent="-514350" eaLnBrk="1" fontAlgn="auto" hangingPunct="1">
              <a:spcAft>
                <a:spcPts val="0"/>
              </a:spcAft>
              <a:buFont typeface="Wingdings 2"/>
              <a:buNone/>
              <a:defRPr/>
            </a:pP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zh-TW" b="1" smtClean="0"/>
              <a:t>創造論的日蝕與信仰</a:t>
            </a:r>
            <a:r>
              <a:rPr lang="zh-TW" altLang="en-US" b="1" smtClean="0"/>
              <a:t>架空</a:t>
            </a:r>
            <a:r>
              <a:rPr altLang="zh-TW" b="1" smtClean="0"/>
              <a:t>(</a:t>
            </a:r>
            <a:r>
              <a:rPr lang="zh-TW" altLang="en-US" b="1" smtClean="0"/>
              <a:t>一</a:t>
            </a:r>
            <a:r>
              <a:rPr altLang="zh-TW" b="1" smtClean="0"/>
              <a:t>)</a:t>
            </a:r>
            <a:endParaRPr lang="zh-TW" altLang="en-US"/>
          </a:p>
        </p:txBody>
      </p:sp>
      <p:sp>
        <p:nvSpPr>
          <p:cNvPr id="10243" name="直排文字版面配置區 2"/>
          <p:cNvSpPr>
            <a:spLocks noGrp="1"/>
          </p:cNvSpPr>
          <p:nvPr>
            <p:ph type="body" orient="vert" idx="1"/>
          </p:nvPr>
        </p:nvSpPr>
        <p:spPr/>
        <p:txBody>
          <a:bodyPr vert="horz">
            <a:normAutofit fontScale="92500" lnSpcReduction="20000"/>
          </a:bodyPr>
          <a:lstStyle/>
          <a:p>
            <a:pPr eaLnBrk="1" hangingPunct="1"/>
            <a:r>
              <a:rPr lang="zh-TW" altLang="zh-TW" smtClean="0"/>
              <a:t>因為有了創造論，我們能夠知道和上帝</a:t>
            </a:r>
            <a:r>
              <a:rPr lang="zh-TW" altLang="en-US" smtClean="0"/>
              <a:t>及</a:t>
            </a:r>
            <a:r>
              <a:rPr lang="zh-TW" altLang="zh-TW" smtClean="0"/>
              <a:t>世界的關係，世界與上帝既非同等，也非全然分割，</a:t>
            </a:r>
            <a:r>
              <a:rPr lang="zh-TW" altLang="zh-TW" smtClean="0">
                <a:solidFill>
                  <a:srgbClr val="FF0000"/>
                </a:solidFill>
              </a:rPr>
              <a:t>它能提供基礎讓人與世界建立真實的關係</a:t>
            </a:r>
            <a:endParaRPr lang="en-US" altLang="zh-TW" smtClean="0"/>
          </a:p>
          <a:p>
            <a:pPr eaLnBrk="1" hangingPunct="1"/>
            <a:r>
              <a:rPr lang="zh-TW" altLang="zh-TW" smtClean="0"/>
              <a:t>根據創造論，我們明白這世界是天父的，是可以享受，但不會叫人沉溺癡戀的，他也不是一座監獄，囚禁我們的靈魂。</a:t>
            </a:r>
            <a:endParaRPr lang="en-US" altLang="zh-TW" smtClean="0"/>
          </a:p>
          <a:p>
            <a:pPr eaLnBrk="1" hangingPunct="1"/>
            <a:r>
              <a:rPr lang="zh-TW" altLang="zh-TW" smtClean="0"/>
              <a:t>在生死存亡的掙扎中，神是我們活下去的唯一且獨一的盼望，創造論替我們</a:t>
            </a:r>
            <a:r>
              <a:rPr lang="zh-TW" altLang="en-US" smtClean="0"/>
              <a:t>承</a:t>
            </a:r>
            <a:r>
              <a:rPr lang="zh-TW" altLang="zh-TW" smtClean="0"/>
              <a:t>載生命叫我們能堅持下去，現今時代的信仰經不起風浪的原因是，</a:t>
            </a:r>
            <a:r>
              <a:rPr lang="zh-TW" altLang="zh-TW" smtClean="0">
                <a:solidFill>
                  <a:srgbClr val="FF0000"/>
                </a:solidFill>
              </a:rPr>
              <a:t>人們定多有解釋力卻欠缺承載力</a:t>
            </a:r>
            <a:r>
              <a:rPr lang="en-US" altLang="zh-TW" smtClean="0">
                <a:solidFill>
                  <a:srgbClr val="FF0000"/>
                </a:solidFill>
              </a:rPr>
              <a:t>-</a:t>
            </a:r>
            <a:r>
              <a:rPr lang="zh-TW" altLang="zh-TW" smtClean="0">
                <a:solidFill>
                  <a:srgbClr val="FF0000"/>
                </a:solidFill>
              </a:rPr>
              <a:t>因為我們的信仰被架空了。</a:t>
            </a:r>
          </a:p>
          <a:p>
            <a:pPr eaLnBrk="1" hangingPunct="1"/>
            <a:endParaRPr lang="zh-TW"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zh-TW" b="1" smtClean="0"/>
              <a:t>創造論的日蝕與信仰</a:t>
            </a:r>
            <a:r>
              <a:rPr lang="zh-TW" altLang="en-US" b="1" smtClean="0"/>
              <a:t>架空</a:t>
            </a:r>
            <a:r>
              <a:rPr altLang="zh-TW" b="1" smtClean="0"/>
              <a:t>(</a:t>
            </a:r>
            <a:r>
              <a:rPr lang="zh-TW" altLang="en-US" b="1" smtClean="0"/>
              <a:t>二</a:t>
            </a:r>
            <a:r>
              <a:rPr altLang="zh-TW" b="1" smtClean="0"/>
              <a:t>)</a:t>
            </a:r>
            <a:endParaRPr lang="zh-TW" altLang="en-US"/>
          </a:p>
        </p:txBody>
      </p:sp>
      <p:sp>
        <p:nvSpPr>
          <p:cNvPr id="11267" name="直排文字版面配置區 2"/>
          <p:cNvSpPr>
            <a:spLocks noGrp="1"/>
          </p:cNvSpPr>
          <p:nvPr>
            <p:ph type="body" orient="vert" idx="1"/>
          </p:nvPr>
        </p:nvSpPr>
        <p:spPr>
          <a:xfrm>
            <a:off x="457200" y="2133600"/>
            <a:ext cx="8229600" cy="3992563"/>
          </a:xfrm>
        </p:spPr>
        <p:txBody>
          <a:bodyPr vert="horz"/>
          <a:lstStyle/>
          <a:p>
            <a:pPr eaLnBrk="1" hangingPunct="1"/>
            <a:r>
              <a:rPr lang="zh-TW" altLang="zh-TW" smtClean="0"/>
              <a:t>本章用五方面去看一個正確的創造論能給我們一幅怎樣寬廣無限的圖畫。</a:t>
            </a:r>
          </a:p>
          <a:p>
            <a:pPr eaLnBrk="1" hangingPunct="1"/>
            <a:endParaRPr lang="en-US" altLang="zh-TW" b="1" smtClean="0"/>
          </a:p>
          <a:p>
            <a:pPr eaLnBrk="1" hangingPunct="1"/>
            <a:endParaRPr lang="zh-TW" altLang="en-US" b="1" smtClean="0"/>
          </a:p>
        </p:txBody>
      </p:sp>
      <p:pic>
        <p:nvPicPr>
          <p:cNvPr id="4" name="圖片 3" descr="images (4).jpg"/>
          <p:cNvPicPr>
            <a:picLocks noChangeAspect="1"/>
          </p:cNvPicPr>
          <p:nvPr/>
        </p:nvPicPr>
        <p:blipFill>
          <a:blip r:embed="rId2" cstate="print"/>
          <a:stretch>
            <a:fillRect/>
          </a:stretch>
        </p:blipFill>
        <p:spPr>
          <a:xfrm>
            <a:off x="1043608" y="3356992"/>
            <a:ext cx="7128792" cy="2160240"/>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eaLnBrk="1" fontAlgn="auto" hangingPunct="1">
              <a:spcAft>
                <a:spcPts val="0"/>
              </a:spcAft>
              <a:defRPr/>
            </a:pPr>
            <a:r>
              <a:rPr lang="zh-TW" altLang="zh-TW" b="1" smtClean="0"/>
              <a:t>創造論的日蝕與信仰</a:t>
            </a:r>
            <a:r>
              <a:rPr lang="zh-TW" altLang="en-US" b="1" smtClean="0"/>
              <a:t>架空</a:t>
            </a:r>
            <a:r>
              <a:rPr altLang="zh-TW" b="1" smtClean="0"/>
              <a:t>(</a:t>
            </a:r>
            <a:r>
              <a:rPr lang="zh-TW" altLang="en-US" b="1" smtClean="0"/>
              <a:t>二</a:t>
            </a:r>
            <a:r>
              <a:rPr altLang="zh-TW" b="1" smtClean="0"/>
              <a:t>)</a:t>
            </a:r>
            <a:endParaRPr lang="zh-TW" altLang="en-US"/>
          </a:p>
        </p:txBody>
      </p:sp>
      <p:sp>
        <p:nvSpPr>
          <p:cNvPr id="3" name="直排文字版面配置區 2"/>
          <p:cNvSpPr>
            <a:spLocks noGrp="1"/>
          </p:cNvSpPr>
          <p:nvPr>
            <p:ph type="body" orient="vert" idx="1"/>
          </p:nvPr>
        </p:nvSpPr>
        <p:spPr/>
        <p:txBody>
          <a:bodyPr vert="horz">
            <a:normAutofit/>
          </a:bodyPr>
          <a:lstStyle/>
          <a:p>
            <a:pPr marL="514350" indent="-514350" eaLnBrk="1" fontAlgn="auto" hangingPunct="1">
              <a:spcAft>
                <a:spcPts val="0"/>
              </a:spcAft>
              <a:buFont typeface="+mj-lt"/>
              <a:buAutoNum type="arabicPeriod"/>
              <a:defRPr/>
            </a:pPr>
            <a:r>
              <a:rPr lang="zh-TW" altLang="zh-TW" dirty="0" smtClean="0">
                <a:solidFill>
                  <a:srgbClr val="FF0000"/>
                </a:solidFill>
              </a:rPr>
              <a:t>創造論是一張人生正確的地圖</a:t>
            </a:r>
            <a:r>
              <a:rPr lang="en-US" altLang="zh-TW" dirty="0" smtClean="0">
                <a:solidFill>
                  <a:srgbClr val="FF0000"/>
                </a:solidFill>
              </a:rPr>
              <a:t>---</a:t>
            </a:r>
          </a:p>
          <a:p>
            <a:pPr marL="514350" indent="-514350" eaLnBrk="1" fontAlgn="auto" hangingPunct="1">
              <a:spcAft>
                <a:spcPts val="0"/>
              </a:spcAft>
              <a:buFont typeface="Wingdings 2"/>
              <a:buNone/>
              <a:defRPr/>
            </a:pPr>
            <a:r>
              <a:rPr lang="zh-TW" altLang="en-US" dirty="0" smtClean="0"/>
              <a:t>     </a:t>
            </a:r>
            <a:r>
              <a:rPr lang="zh-TW" altLang="zh-TW" dirty="0" smtClean="0"/>
              <a:t>人</a:t>
            </a:r>
            <a:r>
              <a:rPr lang="zh-TW" altLang="zh-TW" dirty="0" smtClean="0"/>
              <a:t>怎麼看待這個世界就直接影響他的為人處事，若分不清楚真實的情況活在自己以為的世界與信念，只徘徊在自己熟悉的環境裡，我們就會不自覺地會採取錯誤的行為或決定。</a:t>
            </a:r>
          </a:p>
          <a:p>
            <a:pPr marL="274320" indent="-274320" eaLnBrk="1" fontAlgn="auto" hangingPunct="1">
              <a:spcAft>
                <a:spcPts val="0"/>
              </a:spcAft>
              <a:buFont typeface="Wingdings 2"/>
              <a:buChar char=""/>
              <a:defRPr/>
            </a:pPr>
            <a:endParaRPr lang="zh-TW" altLang="en-US" dirty="0"/>
          </a:p>
        </p:txBody>
      </p:sp>
      <p:pic>
        <p:nvPicPr>
          <p:cNvPr id="12292" name="圖片 3" descr="images (3).jpg"/>
          <p:cNvPicPr>
            <a:picLocks noChangeAspect="1"/>
          </p:cNvPicPr>
          <p:nvPr/>
        </p:nvPicPr>
        <p:blipFill>
          <a:blip r:embed="rId2" cstate="print"/>
          <a:srcRect/>
          <a:stretch>
            <a:fillRect/>
          </a:stretch>
        </p:blipFill>
        <p:spPr bwMode="auto">
          <a:xfrm>
            <a:off x="971600" y="4481512"/>
            <a:ext cx="7127875" cy="23764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TotalTime>
  <Words>1117</Words>
  <Application>Microsoft Office PowerPoint</Application>
  <PresentationFormat>如螢幕大小 (4:3)</PresentationFormat>
  <Paragraphs>110</Paragraphs>
  <Slides>28</Slides>
  <Notes>5</Notes>
  <HiddenSlides>0</HiddenSlides>
  <MMClips>0</MMClips>
  <ScaleCrop>false</ScaleCrop>
  <HeadingPairs>
    <vt:vector size="4" baseType="variant">
      <vt:variant>
        <vt:lpstr>佈景主題</vt:lpstr>
      </vt:variant>
      <vt:variant>
        <vt:i4>1</vt:i4>
      </vt:variant>
      <vt:variant>
        <vt:lpstr>投影片標題</vt:lpstr>
      </vt:variant>
      <vt:variant>
        <vt:i4>28</vt:i4>
      </vt:variant>
    </vt:vector>
  </HeadingPairs>
  <TitlesOfParts>
    <vt:vector size="29" baseType="lpstr">
      <vt:lpstr>科技</vt:lpstr>
      <vt:lpstr>壞鬼神學 The Rotten Theology</vt:lpstr>
      <vt:lpstr>創造論的日蝕與信仰架空</vt:lpstr>
      <vt:lpstr>前言</vt:lpstr>
      <vt:lpstr>創造論的日蝕與信仰架空</vt:lpstr>
      <vt:lpstr>創造論的日蝕與信仰架空(一)</vt:lpstr>
      <vt:lpstr>創造論的日蝕與信仰架空(一)</vt:lpstr>
      <vt:lpstr>創造論的日蝕與信仰架空(一)</vt:lpstr>
      <vt:lpstr>創造論的日蝕與信仰架空(二)</vt:lpstr>
      <vt:lpstr>創造論的日蝕與信仰架空(二)</vt:lpstr>
      <vt:lpstr>創造論的日蝕與信仰架空(二)</vt:lpstr>
      <vt:lpstr>創造論的日蝕與信仰架空(二)</vt:lpstr>
      <vt:lpstr>創造論的日蝕與信仰架空(二)</vt:lpstr>
      <vt:lpstr>靈命觀</vt:lpstr>
      <vt:lpstr>壹.引言</vt:lpstr>
      <vt:lpstr>貳.主導神人相交的是神的恩典</vt:lpstr>
      <vt:lpstr>叁.真實的靈性由真實的人性開始(true spirituality starts with true humanity)</vt:lpstr>
      <vt:lpstr>肆.靈命的歷程是隨內住的聖靈與自己相遇—內程(inward journey)</vt:lpstr>
      <vt:lpstr>伍.靈命的進程擺動於”靈枯”與”靈慰”之間</vt:lpstr>
      <vt:lpstr>結論 : 壞鬼靈命觀之所以壞鬼</vt:lpstr>
      <vt:lpstr>聖經論、論聖經</vt:lpstr>
      <vt:lpstr>前言</vt:lpstr>
      <vt:lpstr>內容概要</vt:lpstr>
      <vt:lpstr>聖經來源</vt:lpstr>
      <vt:lpstr>原文</vt:lpstr>
      <vt:lpstr>聖經權威</vt:lpstr>
      <vt:lpstr>詮釋、解經</vt:lpstr>
      <vt:lpstr>教會、靈修</vt:lpstr>
      <vt:lpstr>最後&amp;小結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壞鬼神學 The Rotten Theology</dc:title>
  <dc:creator>recorder景美錄音員</dc:creator>
  <cp:lastModifiedBy>recorder</cp:lastModifiedBy>
  <cp:revision>4</cp:revision>
  <dcterms:created xsi:type="dcterms:W3CDTF">2011-05-21T09:47:49Z</dcterms:created>
  <dcterms:modified xsi:type="dcterms:W3CDTF">2011-05-21T10:37:40Z</dcterms:modified>
</cp:coreProperties>
</file>